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7"/>
  </p:notesMasterIdLst>
  <p:handoutMasterIdLst>
    <p:handoutMasterId r:id="rId108"/>
  </p:handoutMasterIdLst>
  <p:sldIdLst>
    <p:sldId id="507" r:id="rId2"/>
    <p:sldId id="875" r:id="rId3"/>
    <p:sldId id="876" r:id="rId4"/>
    <p:sldId id="657" r:id="rId5"/>
    <p:sldId id="873" r:id="rId6"/>
    <p:sldId id="874" r:id="rId7"/>
    <p:sldId id="659" r:id="rId8"/>
    <p:sldId id="776" r:id="rId9"/>
    <p:sldId id="777" r:id="rId10"/>
    <p:sldId id="835" r:id="rId11"/>
    <p:sldId id="837" r:id="rId12"/>
    <p:sldId id="836" r:id="rId13"/>
    <p:sldId id="848" r:id="rId14"/>
    <p:sldId id="768" r:id="rId15"/>
    <p:sldId id="781" r:id="rId16"/>
    <p:sldId id="782" r:id="rId17"/>
    <p:sldId id="853" r:id="rId18"/>
    <p:sldId id="877" r:id="rId19"/>
    <p:sldId id="854" r:id="rId20"/>
    <p:sldId id="858" r:id="rId21"/>
    <p:sldId id="860" r:id="rId22"/>
    <p:sldId id="788" r:id="rId23"/>
    <p:sldId id="850" r:id="rId24"/>
    <p:sldId id="851" r:id="rId25"/>
    <p:sldId id="852" r:id="rId26"/>
    <p:sldId id="849" r:id="rId27"/>
    <p:sldId id="857" r:id="rId28"/>
    <p:sldId id="871" r:id="rId29"/>
    <p:sldId id="794" r:id="rId30"/>
    <p:sldId id="863" r:id="rId31"/>
    <p:sldId id="769" r:id="rId32"/>
    <p:sldId id="865" r:id="rId33"/>
    <p:sldId id="826" r:id="rId34"/>
    <p:sldId id="827" r:id="rId35"/>
    <p:sldId id="802" r:id="rId36"/>
    <p:sldId id="803" r:id="rId37"/>
    <p:sldId id="829" r:id="rId38"/>
    <p:sldId id="843" r:id="rId39"/>
    <p:sldId id="844" r:id="rId40"/>
    <p:sldId id="804" r:id="rId41"/>
    <p:sldId id="805" r:id="rId42"/>
    <p:sldId id="770" r:id="rId43"/>
    <p:sldId id="807" r:id="rId44"/>
    <p:sldId id="808" r:id="rId45"/>
    <p:sldId id="816" r:id="rId46"/>
    <p:sldId id="809" r:id="rId47"/>
    <p:sldId id="810" r:id="rId48"/>
    <p:sldId id="811" r:id="rId49"/>
    <p:sldId id="812" r:id="rId50"/>
    <p:sldId id="771" r:id="rId51"/>
    <p:sldId id="813" r:id="rId52"/>
    <p:sldId id="814" r:id="rId53"/>
    <p:sldId id="706" r:id="rId54"/>
    <p:sldId id="723" r:id="rId55"/>
    <p:sldId id="708" r:id="rId56"/>
    <p:sldId id="721" r:id="rId57"/>
    <p:sldId id="718" r:id="rId58"/>
    <p:sldId id="719" r:id="rId59"/>
    <p:sldId id="724" r:id="rId60"/>
    <p:sldId id="716" r:id="rId61"/>
    <p:sldId id="763" r:id="rId62"/>
    <p:sldId id="764" r:id="rId63"/>
    <p:sldId id="751" r:id="rId64"/>
    <p:sldId id="729" r:id="rId65"/>
    <p:sldId id="766" r:id="rId66"/>
    <p:sldId id="730" r:id="rId67"/>
    <p:sldId id="731" r:id="rId68"/>
    <p:sldId id="733" r:id="rId69"/>
    <p:sldId id="734" r:id="rId70"/>
    <p:sldId id="743" r:id="rId71"/>
    <p:sldId id="732" r:id="rId72"/>
    <p:sldId id="748" r:id="rId73"/>
    <p:sldId id="746" r:id="rId74"/>
    <p:sldId id="747" r:id="rId75"/>
    <p:sldId id="739" r:id="rId76"/>
    <p:sldId id="742" r:id="rId77"/>
    <p:sldId id="740" r:id="rId78"/>
    <p:sldId id="744" r:id="rId79"/>
    <p:sldId id="745" r:id="rId80"/>
    <p:sldId id="749" r:id="rId81"/>
    <p:sldId id="735" r:id="rId82"/>
    <p:sldId id="736" r:id="rId83"/>
    <p:sldId id="756" r:id="rId84"/>
    <p:sldId id="750" r:id="rId85"/>
    <p:sldId id="757" r:id="rId86"/>
    <p:sldId id="758" r:id="rId87"/>
    <p:sldId id="755" r:id="rId88"/>
    <p:sldId id="869" r:id="rId89"/>
    <p:sldId id="760" r:id="rId90"/>
    <p:sldId id="870" r:id="rId91"/>
    <p:sldId id="830" r:id="rId92"/>
    <p:sldId id="831" r:id="rId93"/>
    <p:sldId id="832" r:id="rId94"/>
    <p:sldId id="834" r:id="rId95"/>
    <p:sldId id="817" r:id="rId96"/>
    <p:sldId id="818" r:id="rId97"/>
    <p:sldId id="819" r:id="rId98"/>
    <p:sldId id="820" r:id="rId99"/>
    <p:sldId id="821" r:id="rId100"/>
    <p:sldId id="773" r:id="rId101"/>
    <p:sldId id="847" r:id="rId102"/>
    <p:sldId id="824" r:id="rId103"/>
    <p:sldId id="823" r:id="rId104"/>
    <p:sldId id="862" r:id="rId105"/>
    <p:sldId id="775" r:id="rId10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22B2DD-D2C5-4663-82AA-2A64C380E4D7}">
          <p14:sldIdLst>
            <p14:sldId id="507"/>
            <p14:sldId id="875"/>
            <p14:sldId id="876"/>
            <p14:sldId id="657"/>
            <p14:sldId id="873"/>
            <p14:sldId id="874"/>
            <p14:sldId id="659"/>
            <p14:sldId id="776"/>
            <p14:sldId id="777"/>
            <p14:sldId id="835"/>
            <p14:sldId id="837"/>
            <p14:sldId id="836"/>
            <p14:sldId id="848"/>
            <p14:sldId id="768"/>
            <p14:sldId id="781"/>
            <p14:sldId id="782"/>
            <p14:sldId id="853"/>
            <p14:sldId id="877"/>
            <p14:sldId id="854"/>
            <p14:sldId id="858"/>
            <p14:sldId id="860"/>
            <p14:sldId id="788"/>
            <p14:sldId id="850"/>
            <p14:sldId id="851"/>
            <p14:sldId id="852"/>
            <p14:sldId id="849"/>
            <p14:sldId id="857"/>
            <p14:sldId id="871"/>
            <p14:sldId id="794"/>
            <p14:sldId id="863"/>
          </p14:sldIdLst>
        </p14:section>
        <p14:section name="Jonathan" id="{B69CF871-7251-460E-90F4-CEB6EFFA60F9}">
          <p14:sldIdLst>
            <p14:sldId id="769"/>
            <p14:sldId id="865"/>
            <p14:sldId id="826"/>
            <p14:sldId id="827"/>
            <p14:sldId id="802"/>
            <p14:sldId id="803"/>
            <p14:sldId id="829"/>
            <p14:sldId id="843"/>
            <p14:sldId id="844"/>
            <p14:sldId id="804"/>
            <p14:sldId id="805"/>
            <p14:sldId id="770"/>
            <p14:sldId id="807"/>
            <p14:sldId id="808"/>
            <p14:sldId id="816"/>
            <p14:sldId id="809"/>
            <p14:sldId id="810"/>
            <p14:sldId id="811"/>
            <p14:sldId id="812"/>
            <p14:sldId id="771"/>
          </p14:sldIdLst>
        </p14:section>
        <p14:section name="Qasim" id="{494F4441-0236-4F8C-BE27-7F89308D66C3}">
          <p14:sldIdLst>
            <p14:sldId id="813"/>
            <p14:sldId id="814"/>
            <p14:sldId id="706"/>
            <p14:sldId id="723"/>
            <p14:sldId id="708"/>
            <p14:sldId id="721"/>
            <p14:sldId id="718"/>
            <p14:sldId id="719"/>
            <p14:sldId id="724"/>
            <p14:sldId id="716"/>
            <p14:sldId id="763"/>
            <p14:sldId id="764"/>
            <p14:sldId id="751"/>
            <p14:sldId id="729"/>
            <p14:sldId id="766"/>
            <p14:sldId id="730"/>
            <p14:sldId id="731"/>
            <p14:sldId id="733"/>
            <p14:sldId id="734"/>
            <p14:sldId id="743"/>
            <p14:sldId id="732"/>
            <p14:sldId id="748"/>
            <p14:sldId id="746"/>
            <p14:sldId id="747"/>
            <p14:sldId id="739"/>
            <p14:sldId id="742"/>
            <p14:sldId id="740"/>
            <p14:sldId id="744"/>
            <p14:sldId id="745"/>
            <p14:sldId id="749"/>
            <p14:sldId id="735"/>
            <p14:sldId id="736"/>
            <p14:sldId id="756"/>
            <p14:sldId id="750"/>
            <p14:sldId id="757"/>
            <p14:sldId id="758"/>
            <p14:sldId id="755"/>
            <p14:sldId id="869"/>
            <p14:sldId id="760"/>
            <p14:sldId id="870"/>
          </p14:sldIdLst>
        </p14:section>
        <p14:section name="Jonathan" id="{D86E226E-4FCC-4FA5-80D8-8C4040BC1B1A}">
          <p14:sldIdLst>
            <p14:sldId id="830"/>
            <p14:sldId id="831"/>
            <p14:sldId id="832"/>
            <p14:sldId id="834"/>
            <p14:sldId id="817"/>
            <p14:sldId id="818"/>
            <p14:sldId id="819"/>
            <p14:sldId id="820"/>
            <p14:sldId id="821"/>
            <p14:sldId id="773"/>
            <p14:sldId id="847"/>
            <p14:sldId id="824"/>
            <p14:sldId id="823"/>
            <p14:sldId id="862"/>
            <p14:sldId id="77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7"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FCC00"/>
    <a:srgbClr val="FFF2CC"/>
    <a:srgbClr val="1E4B87"/>
    <a:srgbClr val="C0504D"/>
    <a:srgbClr val="FF8200"/>
    <a:srgbClr val="BF5700"/>
    <a:srgbClr val="1D1A36"/>
    <a:srgbClr val="262626"/>
    <a:srgbClr val="1B30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0" autoAdjust="0"/>
    <p:restoredTop sz="87538" autoAdjust="0"/>
  </p:normalViewPr>
  <p:slideViewPr>
    <p:cSldViewPr>
      <p:cViewPr varScale="1">
        <p:scale>
          <a:sx n="77" d="100"/>
          <a:sy n="77" d="100"/>
        </p:scale>
        <p:origin x="1824" y="58"/>
      </p:cViewPr>
      <p:guideLst>
        <p:guide orient="horz" pos="2160"/>
        <p:guide pos="2880"/>
      </p:guideLst>
    </p:cSldViewPr>
  </p:slideViewPr>
  <p:outlineViewPr>
    <p:cViewPr>
      <p:scale>
        <a:sx n="33" d="100"/>
        <a:sy n="33" d="100"/>
      </p:scale>
      <p:origin x="0" y="-5658"/>
    </p:cViewPr>
  </p:outlineViewPr>
  <p:notesTextViewPr>
    <p:cViewPr>
      <p:scale>
        <a:sx n="114" d="100"/>
        <a:sy n="114" d="100"/>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3/5/2019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3/5/2019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16241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USB -&gt; seemingly safe</a:t>
            </a:r>
          </a:p>
          <a:p>
            <a:r>
              <a:rPr lang="en-US" dirty="0"/>
              <a:t>From here we can talk about trust boundaries</a:t>
            </a:r>
          </a:p>
          <a:p>
            <a:r>
              <a:rPr lang="en-US" dirty="0"/>
              <a:t>Small household – trust is easy…but what about large organizations?</a:t>
            </a:r>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2447150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endParaRPr lang="en-US" sz="800" dirty="0">
              <a:solidFill>
                <a:schemeClr val="tx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endParaRPr lang="en-US" sz="800" dirty="0">
              <a:solidFill>
                <a:schemeClr val="tx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endParaRPr lang="en-US" sz="800" dirty="0">
              <a:solidFill>
                <a:schemeClr val="tx1"/>
              </a:solidFill>
              <a:latin typeface="Arial" panose="020B0604020202020204" pitchFamily="34" charset="0"/>
              <a:ea typeface="Roboto" panose="02000000000000000000" pitchFamily="2" charset="0"/>
              <a:cs typeface="Arial" panose="020B0604020202020204" pitchFamily="34" charset="0"/>
            </a:endParaRP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endParaRPr lang="en-US" sz="800" dirty="0">
              <a:solidFill>
                <a:schemeClr val="tx1"/>
              </a:solidFill>
              <a:latin typeface="Arial" panose="020B0604020202020204" pitchFamily="34" charset="0"/>
              <a:ea typeface="Roboto" panose="02000000000000000000" pitchFamily="2"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2608431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endParaRPr lang="en-US" sz="800" dirty="0">
              <a:solidFill>
                <a:schemeClr val="tx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3/5/2019</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9" r:id="rId5"/>
    <p:sldLayoutId id="214748367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37.tiff"/><Relationship Id="rId13" Type="http://schemas.openxmlformats.org/officeDocument/2006/relationships/image" Target="../media/image42.tiff"/><Relationship Id="rId3" Type="http://schemas.openxmlformats.org/officeDocument/2006/relationships/image" Target="../media/image32.tiff"/><Relationship Id="rId7" Type="http://schemas.openxmlformats.org/officeDocument/2006/relationships/image" Target="../media/image36.tiff"/><Relationship Id="rId12" Type="http://schemas.openxmlformats.org/officeDocument/2006/relationships/image" Target="../media/image41.tiff"/><Relationship Id="rId17" Type="http://schemas.openxmlformats.org/officeDocument/2006/relationships/image" Target="../media/image46.jpeg"/><Relationship Id="rId2" Type="http://schemas.openxmlformats.org/officeDocument/2006/relationships/image" Target="../media/image31.png"/><Relationship Id="rId16"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35.tiff"/><Relationship Id="rId11" Type="http://schemas.openxmlformats.org/officeDocument/2006/relationships/image" Target="../media/image40.tiff"/><Relationship Id="rId5" Type="http://schemas.openxmlformats.org/officeDocument/2006/relationships/image" Target="../media/image34.tiff"/><Relationship Id="rId15" Type="http://schemas.openxmlformats.org/officeDocument/2006/relationships/image" Target="../media/image44.jpeg"/><Relationship Id="rId10" Type="http://schemas.openxmlformats.org/officeDocument/2006/relationships/image" Target="../media/image39.png"/><Relationship Id="rId4" Type="http://schemas.openxmlformats.org/officeDocument/2006/relationships/image" Target="../media/image33.tiff"/><Relationship Id="rId9" Type="http://schemas.openxmlformats.org/officeDocument/2006/relationships/image" Target="../media/image38.tiff"/><Relationship Id="rId1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publicdomainpictures.net/view-image.php?image=23401&amp;picture=detective-ace-at-your-service-maam" TargetMode="External"/><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hyperlink" Target="http://henganskater.deviantart.com/art/Skate-band-aid-30489049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p:txBody>
          <a:bodyPr/>
          <a:lstStyle/>
          <a:p>
            <a:r>
              <a:rPr lang="en-US" i="1" dirty="0"/>
              <a:t>The Zen of Cybersecurity</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r>
              <a:rPr lang="en-US"/>
              <a:t>March 05, 2019</a:t>
            </a:r>
            <a:endParaRPr lang="en-US" dirty="0"/>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p:txBody>
          <a:bodyPr/>
          <a:lstStyle/>
          <a:p>
            <a:r>
              <a:rPr lang="en-US" dirty="0"/>
              <a:t>Unit 1.1</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spTree>
    <p:extLst>
      <p:ext uri="{BB962C8B-B14F-4D97-AF65-F5344CB8AC3E}">
        <p14:creationId xmlns:p14="http://schemas.microsoft.com/office/powerpoint/2010/main" val="118568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normAutofit/>
          </a:bodyPr>
          <a:lstStyle/>
          <a:p>
            <a:r>
              <a:rPr lang="en-US" dirty="0"/>
              <a:t>Reason 2: More Users (Targets) on Connected Devices</a:t>
            </a:r>
          </a:p>
        </p:txBody>
      </p:sp>
      <p:sp>
        <p:nvSpPr>
          <p:cNvPr id="3" name="TextBox 2">
            <a:extLst>
              <a:ext uri="{FF2B5EF4-FFF2-40B4-BE49-F238E27FC236}">
                <a16:creationId xmlns:a16="http://schemas.microsoft.com/office/drawing/2014/main" id="{87045D4B-E487-4B21-BE17-B557DE6DCCC7}"/>
              </a:ext>
            </a:extLst>
          </p:cNvPr>
          <p:cNvSpPr txBox="1"/>
          <p:nvPr/>
        </p:nvSpPr>
        <p:spPr>
          <a:xfrm>
            <a:off x="247575" y="5410200"/>
            <a:ext cx="8725050" cy="830997"/>
          </a:xfrm>
          <a:prstGeom prst="rect">
            <a:avLst/>
          </a:prstGeom>
          <a:noFill/>
        </p:spPr>
        <p:txBody>
          <a:bodyPr wrap="square" rtlCol="0">
            <a:spAutoFit/>
          </a:bodyPr>
          <a:lstStyle/>
          <a:p>
            <a:pPr algn="ctr"/>
            <a:r>
              <a:rPr lang="en-US" sz="2400" dirty="0"/>
              <a:t>More people than ever are logged in to connected devices—often for the majority of their waking (and sleeping) hours. </a:t>
            </a:r>
          </a:p>
        </p:txBody>
      </p:sp>
      <p:pic>
        <p:nvPicPr>
          <p:cNvPr id="4" name="Picture 3">
            <a:extLst>
              <a:ext uri="{FF2B5EF4-FFF2-40B4-BE49-F238E27FC236}">
                <a16:creationId xmlns:a16="http://schemas.microsoft.com/office/drawing/2014/main" id="{E46334BF-B0FC-44DF-B280-4888B65E2C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864649"/>
            <a:ext cx="6705600" cy="4470400"/>
          </a:xfrm>
          <a:prstGeom prst="rect">
            <a:avLst/>
          </a:prstGeom>
        </p:spPr>
      </p:pic>
    </p:spTree>
    <p:extLst>
      <p:ext uri="{BB962C8B-B14F-4D97-AF65-F5344CB8AC3E}">
        <p14:creationId xmlns:p14="http://schemas.microsoft.com/office/powerpoint/2010/main" val="35345216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normAutofit fontScale="90000"/>
          </a:bodyPr>
          <a:lstStyle/>
          <a:p>
            <a:r>
              <a:rPr lang="en-US" dirty="0"/>
              <a:t>Cybersecurity Framework</a:t>
            </a:r>
          </a:p>
        </p:txBody>
      </p:sp>
    </p:spTree>
    <p:extLst>
      <p:ext uri="{BB962C8B-B14F-4D97-AF65-F5344CB8AC3E}">
        <p14:creationId xmlns:p14="http://schemas.microsoft.com/office/powerpoint/2010/main" val="277833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a:xfrm>
            <a:off x="304799" y="0"/>
            <a:ext cx="8558213" cy="653854"/>
          </a:xfrm>
        </p:spPr>
        <p:txBody>
          <a:bodyPr/>
          <a:lstStyle/>
          <a:p>
            <a:r>
              <a:rPr lang="en-US" dirty="0"/>
              <a:t>Our Cybersecurity Framework from Today</a:t>
            </a:r>
          </a:p>
        </p:txBody>
      </p:sp>
      <p:sp>
        <p:nvSpPr>
          <p:cNvPr id="8" name="TextBox 7">
            <a:extLst>
              <a:ext uri="{FF2B5EF4-FFF2-40B4-BE49-F238E27FC236}">
                <a16:creationId xmlns:a16="http://schemas.microsoft.com/office/drawing/2014/main" id="{47C01A49-3DD6-4B34-8979-D139AE5CC14D}"/>
              </a:ext>
            </a:extLst>
          </p:cNvPr>
          <p:cNvSpPr txBox="1"/>
          <p:nvPr/>
        </p:nvSpPr>
        <p:spPr>
          <a:xfrm>
            <a:off x="247575" y="4495800"/>
            <a:ext cx="8725050" cy="1569660"/>
          </a:xfrm>
          <a:prstGeom prst="rect">
            <a:avLst/>
          </a:prstGeom>
          <a:noFill/>
        </p:spPr>
        <p:txBody>
          <a:bodyPr wrap="square" rtlCol="0">
            <a:spAutoFit/>
          </a:bodyPr>
          <a:lstStyle/>
          <a:p>
            <a:pPr algn="ctr"/>
            <a:r>
              <a:rPr lang="en-US" sz="3200" dirty="0"/>
              <a:t>Even in our simple exercise, we begin to see an emerging framework for addressing cybersecurity threats </a:t>
            </a:r>
          </a:p>
        </p:txBody>
      </p:sp>
      <p:sp>
        <p:nvSpPr>
          <p:cNvPr id="4" name="Rectangle: Rounded Corners 3">
            <a:extLst>
              <a:ext uri="{FF2B5EF4-FFF2-40B4-BE49-F238E27FC236}">
                <a16:creationId xmlns:a16="http://schemas.microsoft.com/office/drawing/2014/main" id="{4E5B3442-D050-4A44-956A-584664F571E5}"/>
              </a:ext>
            </a:extLst>
          </p:cNvPr>
          <p:cNvSpPr/>
          <p:nvPr/>
        </p:nvSpPr>
        <p:spPr>
          <a:xfrm>
            <a:off x="324836" y="1357790"/>
            <a:ext cx="2422304" cy="27432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Identify Targets</a:t>
            </a:r>
          </a:p>
        </p:txBody>
      </p:sp>
      <p:sp>
        <p:nvSpPr>
          <p:cNvPr id="28" name="Rectangle: Rounded Corners 27">
            <a:extLst>
              <a:ext uri="{FF2B5EF4-FFF2-40B4-BE49-F238E27FC236}">
                <a16:creationId xmlns:a16="http://schemas.microsoft.com/office/drawing/2014/main" id="{6A31FB10-996C-492F-B9FE-EF88DED60E8A}"/>
              </a:ext>
            </a:extLst>
          </p:cNvPr>
          <p:cNvSpPr/>
          <p:nvPr/>
        </p:nvSpPr>
        <p:spPr>
          <a:xfrm>
            <a:off x="3332766" y="1357790"/>
            <a:ext cx="2422304" cy="2743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Determine Attacks</a:t>
            </a:r>
          </a:p>
        </p:txBody>
      </p:sp>
      <p:sp>
        <p:nvSpPr>
          <p:cNvPr id="30" name="Rectangle: Rounded Corners 29">
            <a:extLst>
              <a:ext uri="{FF2B5EF4-FFF2-40B4-BE49-F238E27FC236}">
                <a16:creationId xmlns:a16="http://schemas.microsoft.com/office/drawing/2014/main" id="{C899C4A7-2226-4086-B598-121694332071}"/>
              </a:ext>
            </a:extLst>
          </p:cNvPr>
          <p:cNvSpPr/>
          <p:nvPr/>
        </p:nvSpPr>
        <p:spPr>
          <a:xfrm>
            <a:off x="6340696" y="1357790"/>
            <a:ext cx="2422304" cy="27432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Mitigate Risks</a:t>
            </a:r>
          </a:p>
        </p:txBody>
      </p:sp>
      <p:sp>
        <p:nvSpPr>
          <p:cNvPr id="27" name="Arrow: Right 26">
            <a:extLst>
              <a:ext uri="{FF2B5EF4-FFF2-40B4-BE49-F238E27FC236}">
                <a16:creationId xmlns:a16="http://schemas.microsoft.com/office/drawing/2014/main" id="{B223AA72-7D4D-43C0-BB29-F26A86FF9376}"/>
              </a:ext>
            </a:extLst>
          </p:cNvPr>
          <p:cNvSpPr/>
          <p:nvPr/>
        </p:nvSpPr>
        <p:spPr>
          <a:xfrm>
            <a:off x="2514600" y="2252410"/>
            <a:ext cx="1005586"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7D502987-E14A-4668-B471-267B0E6AE3FD}"/>
              </a:ext>
            </a:extLst>
          </p:cNvPr>
          <p:cNvSpPr/>
          <p:nvPr/>
        </p:nvSpPr>
        <p:spPr>
          <a:xfrm>
            <a:off x="5638800" y="2272190"/>
            <a:ext cx="1005586"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685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NIST Cybersecurity Framework</a:t>
            </a:r>
          </a:p>
        </p:txBody>
      </p:sp>
      <p:pic>
        <p:nvPicPr>
          <p:cNvPr id="2050" name="Picture 2" descr="Image result for nist cybersecurity framework">
            <a:extLst>
              <a:ext uri="{FF2B5EF4-FFF2-40B4-BE49-F238E27FC236}">
                <a16:creationId xmlns:a16="http://schemas.microsoft.com/office/drawing/2014/main" id="{1B95BF8A-EDD3-417A-8264-CEFC47914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1676400"/>
            <a:ext cx="8582025" cy="1914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79E2D8-3944-4D52-864A-4CB6200ED6D2}"/>
              </a:ext>
            </a:extLst>
          </p:cNvPr>
          <p:cNvSpPr txBox="1"/>
          <p:nvPr/>
        </p:nvSpPr>
        <p:spPr>
          <a:xfrm>
            <a:off x="247575" y="3886200"/>
            <a:ext cx="8725050" cy="1569660"/>
          </a:xfrm>
          <a:prstGeom prst="rect">
            <a:avLst/>
          </a:prstGeom>
          <a:noFill/>
        </p:spPr>
        <p:txBody>
          <a:bodyPr wrap="square" rtlCol="0">
            <a:spAutoFit/>
          </a:bodyPr>
          <a:lstStyle/>
          <a:p>
            <a:pPr algn="ctr"/>
            <a:r>
              <a:rPr lang="en-US" sz="3200" dirty="0"/>
              <a:t>As we progress through the class, we’ll begin to understand larger frameworks for addressing cybersecurity threats. </a:t>
            </a:r>
          </a:p>
        </p:txBody>
      </p:sp>
    </p:spTree>
    <p:extLst>
      <p:ext uri="{BB962C8B-B14F-4D97-AF65-F5344CB8AC3E}">
        <p14:creationId xmlns:p14="http://schemas.microsoft.com/office/powerpoint/2010/main" val="1689679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normAutofit/>
          </a:bodyPr>
          <a:lstStyle/>
          <a:p>
            <a:r>
              <a:rPr lang="en-US" dirty="0"/>
              <a:t>Next Class</a:t>
            </a:r>
          </a:p>
        </p:txBody>
      </p:sp>
    </p:spTree>
    <p:extLst>
      <p:ext uri="{BB962C8B-B14F-4D97-AF65-F5344CB8AC3E}">
        <p14:creationId xmlns:p14="http://schemas.microsoft.com/office/powerpoint/2010/main" val="977296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01EC3BA-6E82-4899-BA5A-50777658BEC3">
            <a:hlinkClick r:id="" action="ppaction://media"/>
            <a:extLst>
              <a:ext uri="{FF2B5EF4-FFF2-40B4-BE49-F238E27FC236}">
                <a16:creationId xmlns:a16="http://schemas.microsoft.com/office/drawing/2014/main" id="{5E7C0115-DE6B-4E5A-B5D1-DDF06841D6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275263"/>
          </a:xfrm>
          <a:prstGeom prst="rect">
            <a:avLst/>
          </a:prstGeom>
        </p:spPr>
      </p:pic>
      <p:sp>
        <p:nvSpPr>
          <p:cNvPr id="3" name="TextBox 2">
            <a:extLst>
              <a:ext uri="{FF2B5EF4-FFF2-40B4-BE49-F238E27FC236}">
                <a16:creationId xmlns:a16="http://schemas.microsoft.com/office/drawing/2014/main" id="{80D7C1C6-24D6-490D-A208-55FA763649CD}"/>
              </a:ext>
            </a:extLst>
          </p:cNvPr>
          <p:cNvSpPr txBox="1"/>
          <p:nvPr/>
        </p:nvSpPr>
        <p:spPr>
          <a:xfrm>
            <a:off x="247575" y="5410200"/>
            <a:ext cx="8725050" cy="830997"/>
          </a:xfrm>
          <a:prstGeom prst="rect">
            <a:avLst/>
          </a:prstGeom>
          <a:noFill/>
        </p:spPr>
        <p:txBody>
          <a:bodyPr wrap="square" rtlCol="0">
            <a:spAutoFit/>
          </a:bodyPr>
          <a:lstStyle/>
          <a:p>
            <a:pPr algn="ctr"/>
            <a:r>
              <a:rPr lang="en-US" sz="2400" dirty="0"/>
              <a:t>Next class, we’ll dive deeper into today’s threat landscape and talk </a:t>
            </a:r>
            <a:r>
              <a:rPr lang="en-US" sz="2400"/>
              <a:t>about the </a:t>
            </a:r>
            <a:r>
              <a:rPr lang="en-US" sz="2400" dirty="0"/>
              <a:t>modern day risks we’ll be tasked to handle. </a:t>
            </a:r>
          </a:p>
        </p:txBody>
      </p:sp>
    </p:spTree>
    <p:extLst>
      <p:ext uri="{BB962C8B-B14F-4D97-AF65-F5344CB8AC3E}">
        <p14:creationId xmlns:p14="http://schemas.microsoft.com/office/powerpoint/2010/main" val="234378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normAutofit/>
          </a:bodyPr>
          <a:lstStyle/>
          <a:p>
            <a:r>
              <a:rPr lang="en-US" dirty="0"/>
              <a:t>Questions/Discussion</a:t>
            </a:r>
          </a:p>
        </p:txBody>
      </p:sp>
    </p:spTree>
    <p:extLst>
      <p:ext uri="{BB962C8B-B14F-4D97-AF65-F5344CB8AC3E}">
        <p14:creationId xmlns:p14="http://schemas.microsoft.com/office/powerpoint/2010/main" val="142620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normAutofit/>
          </a:bodyPr>
          <a:lstStyle/>
          <a:p>
            <a:r>
              <a:rPr lang="en-US" dirty="0"/>
              <a:t>Reason 3: Better Tools for Bigger Damage</a:t>
            </a:r>
          </a:p>
        </p:txBody>
      </p:sp>
      <p:pic>
        <p:nvPicPr>
          <p:cNvPr id="7" name="Picture 6">
            <a:extLst>
              <a:ext uri="{FF2B5EF4-FFF2-40B4-BE49-F238E27FC236}">
                <a16:creationId xmlns:a16="http://schemas.microsoft.com/office/drawing/2014/main" id="{DFD62A1D-A05C-471C-B371-5F8527022646}"/>
              </a:ext>
            </a:extLst>
          </p:cNvPr>
          <p:cNvPicPr>
            <a:picLocks noChangeAspect="1"/>
          </p:cNvPicPr>
          <p:nvPr/>
        </p:nvPicPr>
        <p:blipFill>
          <a:blip r:embed="rId2"/>
          <a:stretch>
            <a:fillRect/>
          </a:stretch>
        </p:blipFill>
        <p:spPr>
          <a:xfrm>
            <a:off x="304800" y="838200"/>
            <a:ext cx="6013543" cy="5410200"/>
          </a:xfrm>
          <a:prstGeom prst="rect">
            <a:avLst/>
          </a:prstGeom>
        </p:spPr>
      </p:pic>
      <p:sp>
        <p:nvSpPr>
          <p:cNvPr id="4" name="TextBox 3">
            <a:extLst>
              <a:ext uri="{FF2B5EF4-FFF2-40B4-BE49-F238E27FC236}">
                <a16:creationId xmlns:a16="http://schemas.microsoft.com/office/drawing/2014/main" id="{07F9BE9F-5B39-4FE6-93BE-6175FAACEEB0}"/>
              </a:ext>
            </a:extLst>
          </p:cNvPr>
          <p:cNvSpPr txBox="1"/>
          <p:nvPr/>
        </p:nvSpPr>
        <p:spPr>
          <a:xfrm>
            <a:off x="6096000" y="3200400"/>
            <a:ext cx="3048000" cy="2308324"/>
          </a:xfrm>
          <a:prstGeom prst="rect">
            <a:avLst/>
          </a:prstGeom>
          <a:noFill/>
        </p:spPr>
        <p:txBody>
          <a:bodyPr wrap="square" rtlCol="0">
            <a:spAutoFit/>
          </a:bodyPr>
          <a:lstStyle/>
          <a:p>
            <a:pPr algn="ctr"/>
            <a:r>
              <a:rPr lang="en-US" sz="2400" dirty="0"/>
              <a:t>Cyberattacks today are becoming more sophisticated, aggressive, and disruptive than ever before.</a:t>
            </a:r>
          </a:p>
        </p:txBody>
      </p:sp>
    </p:spTree>
    <p:extLst>
      <p:ext uri="{BB962C8B-B14F-4D97-AF65-F5344CB8AC3E}">
        <p14:creationId xmlns:p14="http://schemas.microsoft.com/office/powerpoint/2010/main" val="2881921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normAutofit/>
          </a:bodyPr>
          <a:lstStyle/>
          <a:p>
            <a:r>
              <a:rPr lang="en-US" dirty="0"/>
              <a:t>Reason 4: Significant Investment by Bad Actors</a:t>
            </a:r>
          </a:p>
        </p:txBody>
      </p:sp>
      <p:sp>
        <p:nvSpPr>
          <p:cNvPr id="3" name="TextBox 2">
            <a:extLst>
              <a:ext uri="{FF2B5EF4-FFF2-40B4-BE49-F238E27FC236}">
                <a16:creationId xmlns:a16="http://schemas.microsoft.com/office/drawing/2014/main" id="{AE213FBD-6269-4BF2-8299-02BD2AFC61E0}"/>
              </a:ext>
            </a:extLst>
          </p:cNvPr>
          <p:cNvSpPr txBox="1"/>
          <p:nvPr/>
        </p:nvSpPr>
        <p:spPr>
          <a:xfrm>
            <a:off x="247575" y="5029200"/>
            <a:ext cx="8725050" cy="1200329"/>
          </a:xfrm>
          <a:prstGeom prst="rect">
            <a:avLst/>
          </a:prstGeom>
          <a:noFill/>
        </p:spPr>
        <p:txBody>
          <a:bodyPr wrap="square" rtlCol="0">
            <a:spAutoFit/>
          </a:bodyPr>
          <a:lstStyle/>
          <a:p>
            <a:pPr algn="ctr"/>
            <a:r>
              <a:rPr lang="en-US" sz="2400" dirty="0"/>
              <a:t>Where once the field of cybercrime was populated by individual “lone hackers;” today it has become a focal point for organized crime, nation states, and private enterprises.</a:t>
            </a:r>
          </a:p>
        </p:txBody>
      </p:sp>
      <p:pic>
        <p:nvPicPr>
          <p:cNvPr id="5" name="Picture 4">
            <a:extLst>
              <a:ext uri="{FF2B5EF4-FFF2-40B4-BE49-F238E27FC236}">
                <a16:creationId xmlns:a16="http://schemas.microsoft.com/office/drawing/2014/main" id="{9BF8FFC4-0033-4841-962D-DF47D061337F}"/>
              </a:ext>
            </a:extLst>
          </p:cNvPr>
          <p:cNvPicPr>
            <a:picLocks noChangeAspect="1"/>
          </p:cNvPicPr>
          <p:nvPr/>
        </p:nvPicPr>
        <p:blipFill rotWithShape="1">
          <a:blip r:embed="rId2"/>
          <a:srcRect b="29730"/>
          <a:stretch/>
        </p:blipFill>
        <p:spPr>
          <a:xfrm>
            <a:off x="90487" y="762000"/>
            <a:ext cx="8963025" cy="3962400"/>
          </a:xfrm>
          <a:prstGeom prst="rect">
            <a:avLst/>
          </a:prstGeom>
          <a:ln>
            <a:solidFill>
              <a:schemeClr val="tx1"/>
            </a:solidFill>
          </a:ln>
        </p:spPr>
      </p:pic>
    </p:spTree>
    <p:extLst>
      <p:ext uri="{BB962C8B-B14F-4D97-AF65-F5344CB8AC3E}">
        <p14:creationId xmlns:p14="http://schemas.microsoft.com/office/powerpoint/2010/main" val="4221243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normAutofit/>
          </a:bodyPr>
          <a:lstStyle/>
          <a:p>
            <a:r>
              <a:rPr lang="en-US" dirty="0"/>
              <a:t>Reason 5: Dire Shortage of Skilled Professionals</a:t>
            </a:r>
          </a:p>
        </p:txBody>
      </p:sp>
      <p:sp>
        <p:nvSpPr>
          <p:cNvPr id="3" name="TextBox 2">
            <a:extLst>
              <a:ext uri="{FF2B5EF4-FFF2-40B4-BE49-F238E27FC236}">
                <a16:creationId xmlns:a16="http://schemas.microsoft.com/office/drawing/2014/main" id="{2DE27F75-9D21-4506-9C06-64463B2B6FF2}"/>
              </a:ext>
            </a:extLst>
          </p:cNvPr>
          <p:cNvSpPr txBox="1"/>
          <p:nvPr/>
        </p:nvSpPr>
        <p:spPr>
          <a:xfrm>
            <a:off x="247575" y="5410200"/>
            <a:ext cx="8725050" cy="830997"/>
          </a:xfrm>
          <a:prstGeom prst="rect">
            <a:avLst/>
          </a:prstGeom>
          <a:noFill/>
        </p:spPr>
        <p:txBody>
          <a:bodyPr wrap="square" rtlCol="0">
            <a:spAutoFit/>
          </a:bodyPr>
          <a:lstStyle/>
          <a:p>
            <a:pPr algn="ctr"/>
            <a:r>
              <a:rPr lang="en-US" sz="2400" dirty="0"/>
              <a:t>According to studies by (ISC)</a:t>
            </a:r>
            <a:r>
              <a:rPr lang="en-US" sz="2400" baseline="30000" dirty="0"/>
              <a:t>2</a:t>
            </a:r>
            <a:r>
              <a:rPr lang="en-US" sz="2400" dirty="0"/>
              <a:t>, there will be over 1.5 million unfilled cybersecurity positions by 2020. </a:t>
            </a:r>
          </a:p>
        </p:txBody>
      </p:sp>
      <p:pic>
        <p:nvPicPr>
          <p:cNvPr id="4098" name="Picture 2" descr="Image result for shortage of cybersecurity professionals">
            <a:extLst>
              <a:ext uri="{FF2B5EF4-FFF2-40B4-BE49-F238E27FC236}">
                <a16:creationId xmlns:a16="http://schemas.microsoft.com/office/drawing/2014/main" id="{E789C776-8CC0-4E7A-B42D-505EDBABA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027"/>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975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Defining Cybersecurity</a:t>
            </a:r>
          </a:p>
        </p:txBody>
      </p:sp>
    </p:spTree>
    <p:extLst>
      <p:ext uri="{BB962C8B-B14F-4D97-AF65-F5344CB8AC3E}">
        <p14:creationId xmlns:p14="http://schemas.microsoft.com/office/powerpoint/2010/main" val="2903597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321004"/>
            <a:ext cx="8344050" cy="2215991"/>
          </a:xfrm>
          <a:prstGeom prst="rect">
            <a:avLst/>
          </a:prstGeom>
          <a:noFill/>
        </p:spPr>
        <p:txBody>
          <a:bodyPr wrap="square" rtlCol="0">
            <a:spAutoFit/>
          </a:bodyPr>
          <a:lstStyle/>
          <a:p>
            <a:pPr algn="ctr"/>
            <a:r>
              <a:rPr lang="en-US" sz="4600" dirty="0"/>
              <a:t>What is the first thing you think of when you hear the term: </a:t>
            </a:r>
            <a:r>
              <a:rPr lang="en-US" sz="4600" b="1" dirty="0"/>
              <a:t>“cybersecurity?”</a:t>
            </a:r>
            <a:endParaRPr lang="en-US" sz="4600" dirty="0"/>
          </a:p>
        </p:txBody>
      </p:sp>
    </p:spTree>
    <p:extLst>
      <p:ext uri="{BB962C8B-B14F-4D97-AF65-F5344CB8AC3E}">
        <p14:creationId xmlns:p14="http://schemas.microsoft.com/office/powerpoint/2010/main" val="4050004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lstStyle/>
          <a:p>
            <a:r>
              <a:rPr lang="en-US" dirty="0"/>
              <a:t>Everyone’s First Thought</a:t>
            </a:r>
          </a:p>
        </p:txBody>
      </p:sp>
      <p:sp>
        <p:nvSpPr>
          <p:cNvPr id="3" name="TextBox 2">
            <a:extLst>
              <a:ext uri="{FF2B5EF4-FFF2-40B4-BE49-F238E27FC236}">
                <a16:creationId xmlns:a16="http://schemas.microsoft.com/office/drawing/2014/main" id="{3E450B34-CA75-4D07-893E-A3C102B71451}"/>
              </a:ext>
            </a:extLst>
          </p:cNvPr>
          <p:cNvSpPr txBox="1"/>
          <p:nvPr/>
        </p:nvSpPr>
        <p:spPr>
          <a:xfrm>
            <a:off x="342750" y="5715000"/>
            <a:ext cx="8344050" cy="584775"/>
          </a:xfrm>
          <a:prstGeom prst="rect">
            <a:avLst/>
          </a:prstGeom>
          <a:noFill/>
        </p:spPr>
        <p:txBody>
          <a:bodyPr wrap="square" rtlCol="0">
            <a:spAutoFit/>
          </a:bodyPr>
          <a:lstStyle/>
          <a:p>
            <a:pPr algn="ctr"/>
            <a:r>
              <a:rPr lang="en-US" sz="3200" b="1" dirty="0"/>
              <a:t>Hackers</a:t>
            </a:r>
          </a:p>
        </p:txBody>
      </p:sp>
      <p:pic>
        <p:nvPicPr>
          <p:cNvPr id="5" name="Picture 4" descr="A person standing in front of a window&#10;&#10;Description generated with high confidence">
            <a:extLst>
              <a:ext uri="{FF2B5EF4-FFF2-40B4-BE49-F238E27FC236}">
                <a16:creationId xmlns:a16="http://schemas.microsoft.com/office/drawing/2014/main" id="{AE7E3F27-71F5-4098-AB9A-B9806C1EBD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62" b="7878"/>
          <a:stretch/>
        </p:blipFill>
        <p:spPr>
          <a:xfrm>
            <a:off x="0" y="1128281"/>
            <a:ext cx="9144000" cy="4586719"/>
          </a:xfrm>
          <a:prstGeom prst="rect">
            <a:avLst/>
          </a:prstGeom>
        </p:spPr>
      </p:pic>
      <p:sp>
        <p:nvSpPr>
          <p:cNvPr id="6" name="TextBox 5">
            <a:extLst>
              <a:ext uri="{FF2B5EF4-FFF2-40B4-BE49-F238E27FC236}">
                <a16:creationId xmlns:a16="http://schemas.microsoft.com/office/drawing/2014/main" id="{1F200A5A-259E-483E-916D-8362F9F68095}"/>
              </a:ext>
            </a:extLst>
          </p:cNvPr>
          <p:cNvSpPr txBox="1"/>
          <p:nvPr/>
        </p:nvSpPr>
        <p:spPr>
          <a:xfrm>
            <a:off x="2565400" y="742890"/>
            <a:ext cx="6553200" cy="400110"/>
          </a:xfrm>
          <a:prstGeom prst="rect">
            <a:avLst/>
          </a:prstGeom>
          <a:noFill/>
        </p:spPr>
        <p:txBody>
          <a:bodyPr wrap="square" rtlCol="0">
            <a:spAutoFit/>
          </a:bodyPr>
          <a:lstStyle/>
          <a:p>
            <a:pPr algn="r"/>
            <a:r>
              <a:rPr lang="en-US" sz="2000" b="1" i="1" dirty="0">
                <a:solidFill>
                  <a:srgbClr val="FF0000"/>
                </a:solidFill>
                <a:latin typeface="Courier New" panose="02070309020205020404" pitchFamily="49" charset="0"/>
                <a:cs typeface="Courier New" panose="02070309020205020404" pitchFamily="49" charset="0"/>
              </a:rPr>
              <a:t>Don’t mind me. I’m just checking email.</a:t>
            </a:r>
          </a:p>
        </p:txBody>
      </p:sp>
      <p:cxnSp>
        <p:nvCxnSpPr>
          <p:cNvPr id="8" name="Straight Connector 7">
            <a:extLst>
              <a:ext uri="{FF2B5EF4-FFF2-40B4-BE49-F238E27FC236}">
                <a16:creationId xmlns:a16="http://schemas.microsoft.com/office/drawing/2014/main" id="{422AF6B4-C7EB-4F7A-BD45-9F75A8DB926C}"/>
              </a:ext>
            </a:extLst>
          </p:cNvPr>
          <p:cNvCxnSpPr>
            <a:cxnSpLocks/>
            <a:stCxn id="5" idx="0"/>
          </p:cNvCxnSpPr>
          <p:nvPr/>
        </p:nvCxnSpPr>
        <p:spPr>
          <a:xfrm flipH="1">
            <a:off x="3746500" y="1128281"/>
            <a:ext cx="825500" cy="63913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198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lstStyle/>
          <a:p>
            <a:r>
              <a:rPr lang="en-US" dirty="0"/>
              <a:t>Everyone’s Second Thought</a:t>
            </a:r>
          </a:p>
        </p:txBody>
      </p:sp>
      <p:sp>
        <p:nvSpPr>
          <p:cNvPr id="3" name="TextBox 2">
            <a:extLst>
              <a:ext uri="{FF2B5EF4-FFF2-40B4-BE49-F238E27FC236}">
                <a16:creationId xmlns:a16="http://schemas.microsoft.com/office/drawing/2014/main" id="{3E450B34-CA75-4D07-893E-A3C102B71451}"/>
              </a:ext>
            </a:extLst>
          </p:cNvPr>
          <p:cNvSpPr txBox="1"/>
          <p:nvPr/>
        </p:nvSpPr>
        <p:spPr>
          <a:xfrm>
            <a:off x="342750" y="5715000"/>
            <a:ext cx="8344050" cy="584775"/>
          </a:xfrm>
          <a:prstGeom prst="rect">
            <a:avLst/>
          </a:prstGeom>
          <a:noFill/>
        </p:spPr>
        <p:txBody>
          <a:bodyPr wrap="square" rtlCol="0">
            <a:spAutoFit/>
          </a:bodyPr>
          <a:lstStyle/>
          <a:p>
            <a:pPr algn="ctr"/>
            <a:r>
              <a:rPr lang="en-US" sz="3200" b="1" dirty="0"/>
              <a:t>Complex Code</a:t>
            </a:r>
          </a:p>
        </p:txBody>
      </p:sp>
      <p:pic>
        <p:nvPicPr>
          <p:cNvPr id="5" name="Picture 4" descr="A screen shot of a computer&#10;&#10;Description generated with very high confidence">
            <a:extLst>
              <a:ext uri="{FF2B5EF4-FFF2-40B4-BE49-F238E27FC236}">
                <a16:creationId xmlns:a16="http://schemas.microsoft.com/office/drawing/2014/main" id="{53E37463-AAA2-4535-A3D4-C3CE82D896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833"/>
          <a:stretch/>
        </p:blipFill>
        <p:spPr>
          <a:xfrm>
            <a:off x="0" y="736600"/>
            <a:ext cx="9144000" cy="4826000"/>
          </a:xfrm>
          <a:prstGeom prst="rect">
            <a:avLst/>
          </a:prstGeom>
        </p:spPr>
      </p:pic>
      <p:sp>
        <p:nvSpPr>
          <p:cNvPr id="6" name="TextBox 5">
            <a:extLst>
              <a:ext uri="{FF2B5EF4-FFF2-40B4-BE49-F238E27FC236}">
                <a16:creationId xmlns:a16="http://schemas.microsoft.com/office/drawing/2014/main" id="{D584CB0A-5435-4752-965C-0FB60536CC02}"/>
              </a:ext>
            </a:extLst>
          </p:cNvPr>
          <p:cNvSpPr txBox="1"/>
          <p:nvPr/>
        </p:nvSpPr>
        <p:spPr>
          <a:xfrm>
            <a:off x="6248400" y="3276600"/>
            <a:ext cx="2755900" cy="1015663"/>
          </a:xfrm>
          <a:prstGeom prst="rect">
            <a:avLst/>
          </a:prstGeom>
          <a:noFill/>
        </p:spPr>
        <p:txBody>
          <a:bodyPr wrap="square" rtlCol="0">
            <a:spAutoFit/>
          </a:bodyPr>
          <a:lstStyle/>
          <a:p>
            <a:pPr algn="r"/>
            <a:r>
              <a:rPr lang="en-US" sz="2000" b="1" i="1" dirty="0">
                <a:solidFill>
                  <a:srgbClr val="FF0000"/>
                </a:solidFill>
                <a:latin typeface="Courier New" panose="02070309020205020404" pitchFamily="49" charset="0"/>
                <a:cs typeface="Courier New" panose="02070309020205020404" pitchFamily="49" charset="0"/>
              </a:rPr>
              <a:t>P.S. This is not security related at all.</a:t>
            </a:r>
          </a:p>
        </p:txBody>
      </p:sp>
      <p:cxnSp>
        <p:nvCxnSpPr>
          <p:cNvPr id="8" name="Straight Connector 7">
            <a:extLst>
              <a:ext uri="{FF2B5EF4-FFF2-40B4-BE49-F238E27FC236}">
                <a16:creationId xmlns:a16="http://schemas.microsoft.com/office/drawing/2014/main" id="{D6DC27A9-35E9-494B-A9AE-8977E07A844D}"/>
              </a:ext>
            </a:extLst>
          </p:cNvPr>
          <p:cNvCxnSpPr>
            <a:cxnSpLocks/>
          </p:cNvCxnSpPr>
          <p:nvPr/>
        </p:nvCxnSpPr>
        <p:spPr>
          <a:xfrm>
            <a:off x="6477000" y="2743200"/>
            <a:ext cx="660400" cy="4064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920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acker what everyone thinks i do">
            <a:extLst>
              <a:ext uri="{FF2B5EF4-FFF2-40B4-BE49-F238E27FC236}">
                <a16:creationId xmlns:a16="http://schemas.microsoft.com/office/drawing/2014/main" id="{000DB12B-8431-471C-871D-E594A0760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87" y="661737"/>
            <a:ext cx="8691327"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364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743200"/>
            <a:ext cx="8344050" cy="1508105"/>
          </a:xfrm>
          <a:prstGeom prst="rect">
            <a:avLst/>
          </a:prstGeom>
          <a:noFill/>
        </p:spPr>
        <p:txBody>
          <a:bodyPr wrap="square" rtlCol="0">
            <a:spAutoFit/>
          </a:bodyPr>
          <a:lstStyle/>
          <a:p>
            <a:pPr algn="ctr"/>
            <a:r>
              <a:rPr lang="en-US" sz="4600" dirty="0"/>
              <a:t>But cybersecurity isn’t about </a:t>
            </a:r>
          </a:p>
          <a:p>
            <a:pPr algn="ctr"/>
            <a:r>
              <a:rPr lang="en-US" sz="4600" b="1" i="1" dirty="0"/>
              <a:t>hackers</a:t>
            </a:r>
            <a:r>
              <a:rPr lang="en-US" sz="4600" dirty="0"/>
              <a:t> and </a:t>
            </a:r>
            <a:r>
              <a:rPr lang="en-US" sz="4600" b="1" i="1" dirty="0"/>
              <a:t>code</a:t>
            </a:r>
            <a:r>
              <a:rPr lang="en-US" sz="4600" dirty="0"/>
              <a:t>.</a:t>
            </a:r>
          </a:p>
        </p:txBody>
      </p:sp>
    </p:spTree>
    <p:extLst>
      <p:ext uri="{BB962C8B-B14F-4D97-AF65-F5344CB8AC3E}">
        <p14:creationId xmlns:p14="http://schemas.microsoft.com/office/powerpoint/2010/main" val="199974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71DAE3-D40C-4E09-A383-391045F364D4}"/>
              </a:ext>
            </a:extLst>
          </p:cNvPr>
          <p:cNvSpPr/>
          <p:nvPr/>
        </p:nvSpPr>
        <p:spPr>
          <a:xfrm>
            <a:off x="685800" y="-32657"/>
            <a:ext cx="8382000" cy="830997"/>
          </a:xfrm>
          <a:prstGeom prst="rect">
            <a:avLst/>
          </a:prstGeom>
        </p:spPr>
        <p:txBody>
          <a:bodyPr wrap="square">
            <a:spAutoFit/>
          </a:bodyPr>
          <a:lstStyle/>
          <a:p>
            <a:r>
              <a:rPr lang="en-US" sz="4800" dirty="0"/>
              <a:t>Quick Student Introductions</a:t>
            </a:r>
          </a:p>
        </p:txBody>
      </p:sp>
      <p:sp>
        <p:nvSpPr>
          <p:cNvPr id="3" name="Content Placeholder 1">
            <a:extLst>
              <a:ext uri="{FF2B5EF4-FFF2-40B4-BE49-F238E27FC236}">
                <a16:creationId xmlns:a16="http://schemas.microsoft.com/office/drawing/2014/main" id="{CBAA7C45-71C3-AC41-8B76-490B1C18897C}"/>
              </a:ext>
            </a:extLst>
          </p:cNvPr>
          <p:cNvSpPr txBox="1">
            <a:spLocks/>
          </p:cNvSpPr>
          <p:nvPr/>
        </p:nvSpPr>
        <p:spPr>
          <a:xfrm>
            <a:off x="304800" y="1295400"/>
            <a:ext cx="8616470" cy="5029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Name</a:t>
            </a:r>
          </a:p>
          <a:p>
            <a:endParaRPr lang="en-US" sz="2400" dirty="0"/>
          </a:p>
          <a:p>
            <a:r>
              <a:rPr lang="en-US" sz="2400" dirty="0"/>
              <a:t>Background (Career, Education, Interests)</a:t>
            </a:r>
          </a:p>
          <a:p>
            <a:endParaRPr lang="en-US" sz="2400" dirty="0"/>
          </a:p>
          <a:p>
            <a:r>
              <a:rPr lang="en-US" sz="2400" dirty="0"/>
              <a:t>What do you hope to get out of this course?</a:t>
            </a:r>
          </a:p>
          <a:p>
            <a:endParaRPr lang="en-US" sz="2400" dirty="0"/>
          </a:p>
          <a:p>
            <a:r>
              <a:rPr lang="en-US" sz="2400" dirty="0"/>
              <a:t>Anything you would like the class to know about you?</a:t>
            </a:r>
          </a:p>
        </p:txBody>
      </p:sp>
    </p:spTree>
    <p:extLst>
      <p:ext uri="{BB962C8B-B14F-4D97-AF65-F5344CB8AC3E}">
        <p14:creationId xmlns:p14="http://schemas.microsoft.com/office/powerpoint/2010/main" val="1666242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33544-02F5-44CC-8396-FBA4D00A1F0F}"/>
              </a:ext>
            </a:extLst>
          </p:cNvPr>
          <p:cNvSpPr txBox="1"/>
          <p:nvPr/>
        </p:nvSpPr>
        <p:spPr>
          <a:xfrm>
            <a:off x="342750" y="2438400"/>
            <a:ext cx="8344050" cy="2523768"/>
          </a:xfrm>
          <a:prstGeom prst="rect">
            <a:avLst/>
          </a:prstGeom>
          <a:noFill/>
        </p:spPr>
        <p:txBody>
          <a:bodyPr wrap="square" rtlCol="0">
            <a:spAutoFit/>
          </a:bodyPr>
          <a:lstStyle/>
          <a:p>
            <a:pPr algn="ctr"/>
            <a:r>
              <a:rPr lang="en-US" sz="6400" b="1" dirty="0"/>
              <a:t>Assessing Threats</a:t>
            </a:r>
          </a:p>
          <a:p>
            <a:pPr algn="ctr"/>
            <a:r>
              <a:rPr lang="en-US" sz="3000" dirty="0"/>
              <a:t>and</a:t>
            </a:r>
            <a:br>
              <a:rPr lang="en-US" sz="2400" dirty="0"/>
            </a:br>
            <a:r>
              <a:rPr lang="en-US" sz="6400" b="1" dirty="0"/>
              <a:t>Mitigating Risks</a:t>
            </a:r>
          </a:p>
        </p:txBody>
      </p:sp>
      <p:sp>
        <p:nvSpPr>
          <p:cNvPr id="4" name="Title 1">
            <a:extLst>
              <a:ext uri="{FF2B5EF4-FFF2-40B4-BE49-F238E27FC236}">
                <a16:creationId xmlns:a16="http://schemas.microsoft.com/office/drawing/2014/main" id="{D80954DF-FC63-4CBB-B8AA-2FDF4FF53D20}"/>
              </a:ext>
            </a:extLst>
          </p:cNvPr>
          <p:cNvSpPr txBox="1">
            <a:spLocks/>
          </p:cNvSpPr>
          <p:nvPr/>
        </p:nvSpPr>
        <p:spPr>
          <a:xfrm>
            <a:off x="171375" y="1585050"/>
            <a:ext cx="8686800" cy="6538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What Cybersecurity Is Really About</a:t>
            </a:r>
          </a:p>
        </p:txBody>
      </p:sp>
    </p:spTree>
    <p:extLst>
      <p:ext uri="{BB962C8B-B14F-4D97-AF65-F5344CB8AC3E}">
        <p14:creationId xmlns:p14="http://schemas.microsoft.com/office/powerpoint/2010/main" val="1289380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743200"/>
            <a:ext cx="8344050" cy="1077218"/>
          </a:xfrm>
          <a:prstGeom prst="rect">
            <a:avLst/>
          </a:prstGeom>
          <a:noFill/>
        </p:spPr>
        <p:txBody>
          <a:bodyPr wrap="square" rtlCol="0">
            <a:spAutoFit/>
          </a:bodyPr>
          <a:lstStyle/>
          <a:p>
            <a:pPr algn="ctr"/>
            <a:r>
              <a:rPr lang="en-US" sz="6400" b="1" dirty="0"/>
              <a:t>Assessing Threats</a:t>
            </a:r>
          </a:p>
        </p:txBody>
      </p:sp>
    </p:spTree>
    <p:extLst>
      <p:ext uri="{BB962C8B-B14F-4D97-AF65-F5344CB8AC3E}">
        <p14:creationId xmlns:p14="http://schemas.microsoft.com/office/powerpoint/2010/main" val="2779752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lstStyle/>
          <a:p>
            <a:r>
              <a:rPr lang="en-US" dirty="0"/>
              <a:t>A Harmless USB?</a:t>
            </a:r>
          </a:p>
        </p:txBody>
      </p:sp>
      <p:sp>
        <p:nvSpPr>
          <p:cNvPr id="4" name="Content Placeholder 2">
            <a:extLst>
              <a:ext uri="{FF2B5EF4-FFF2-40B4-BE49-F238E27FC236}">
                <a16:creationId xmlns:a16="http://schemas.microsoft.com/office/drawing/2014/main" id="{0BF16B52-9EFF-43D3-9C16-008DD53FC335}"/>
              </a:ext>
            </a:extLst>
          </p:cNvPr>
          <p:cNvSpPr txBox="1">
            <a:spLocks/>
          </p:cNvSpPr>
          <p:nvPr/>
        </p:nvSpPr>
        <p:spPr>
          <a:xfrm>
            <a:off x="152400" y="4527748"/>
            <a:ext cx="8915400" cy="1371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4200" dirty="0">
                <a:latin typeface="Arial" panose="020B0604020202020204" pitchFamily="34" charset="0"/>
                <a:cs typeface="Arial" panose="020B0604020202020204" pitchFamily="34" charset="0"/>
              </a:rPr>
              <a:t>Let’s say we found a USB drive laying on the ground . . .</a:t>
            </a:r>
          </a:p>
        </p:txBody>
      </p:sp>
      <p:pic>
        <p:nvPicPr>
          <p:cNvPr id="5" name="Picture 2" descr="https://lh3.googleusercontent.com/kCi-jRFOIqNE5jEAF6hpWVg7KLJqgHFjTydOwvzORuYBzUAG3CEQmgJtEdxzKtCSKCUdgD4kkgCortSIElH04mAz_xvUaVYyf5T-XO6zDgvAGXHJsyInQ05BJiatz6dxcSVGw7jAOKYlOTzxBSziOuNvBn-Zv1v3g8Zj8fz0Io6PSW2h348xSmv2ayvSuMjrCB0DGIrSCND1c51LxkUmhZV50OGOjv2WadsKxGCDYj3yb_ySP8lXkx739M4ybWfsq-ydfi_TMtLec7yPJMts8TttKcpfWaODcDRCDMI8-76UvvxAhdUYzTeMv7qctRTwRM_UBuF6Dx_1Gu7H_Lt1EL4eFBQlD3gHDngZiTDZyzcBthvnIQ4v2U5oeDREO9vc3nkdAcu2BZUUxubsXiycxODYlkibE-xD0tamtMSq_86RazQdVYQMadjnakJzkQNH9vbGZRlBCcVk2faWvJN_5MZFYWvcXVCVSEnH2Wznlv3vNUFSOPJ1AYELsAIm56sJioTcCFgzkaDujeXsAXEVM4kWZXmGQ6ARoAM0L8RMQHP0_IpF4kim1Fvud2idzC7gLEliy2e1Sh4_2w91E-HMGZUFORwzbt_Hl5vvsgba=w621-h1104-no">
            <a:extLst>
              <a:ext uri="{FF2B5EF4-FFF2-40B4-BE49-F238E27FC236}">
                <a16:creationId xmlns:a16="http://schemas.microsoft.com/office/drawing/2014/main" id="{C711F6F9-7BCE-4606-80B7-935474D095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88" r="18820"/>
          <a:stretch/>
        </p:blipFill>
        <p:spPr bwMode="auto">
          <a:xfrm rot="16200000">
            <a:off x="2988734" y="-1998133"/>
            <a:ext cx="3200401" cy="917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18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lstStyle/>
          <a:p>
            <a:r>
              <a:rPr lang="en-US" dirty="0"/>
              <a:t>A Harmless USB?</a:t>
            </a:r>
          </a:p>
        </p:txBody>
      </p:sp>
      <p:pic>
        <p:nvPicPr>
          <p:cNvPr id="2050" name="Picture 2" descr="https://lh3.googleusercontent.com/kCi-jRFOIqNE5jEAF6hpWVg7KLJqgHFjTydOwvzORuYBzUAG3CEQmgJtEdxzKtCSKCUdgD4kkgCortSIElH04mAz_xvUaVYyf5T-XO6zDgvAGXHJsyInQ05BJiatz6dxcSVGw7jAOKYlOTzxBSziOuNvBn-Zv1v3g8Zj8fz0Io6PSW2h348xSmv2ayvSuMjrCB0DGIrSCND1c51LxkUmhZV50OGOjv2WadsKxGCDYj3yb_ySP8lXkx739M4ybWfsq-ydfi_TMtLec7yPJMts8TttKcpfWaODcDRCDMI8-76UvvxAhdUYzTeMv7qctRTwRM_UBuF6Dx_1Gu7H_Lt1EL4eFBQlD3gHDngZiTDZyzcBthvnIQ4v2U5oeDREO9vc3nkdAcu2BZUUxubsXiycxODYlkibE-xD0tamtMSq_86RazQdVYQMadjnakJzkQNH9vbGZRlBCcVk2faWvJN_5MZFYWvcXVCVSEnH2Wznlv3vNUFSOPJ1AYELsAIm56sJioTcCFgzkaDujeXsAXEVM4kWZXmGQ6ARoAM0L8RMQHP0_IpF4kim1Fvud2idzC7gLEliy2e1Sh4_2w91E-HMGZUFORwzbt_Hl5vvsgba=w621-h1104-no">
            <a:extLst>
              <a:ext uri="{FF2B5EF4-FFF2-40B4-BE49-F238E27FC236}">
                <a16:creationId xmlns:a16="http://schemas.microsoft.com/office/drawing/2014/main" id="{F39AF108-6607-4A2F-939B-7F341DF3C0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88" r="18820"/>
          <a:stretch/>
        </p:blipFill>
        <p:spPr bwMode="auto">
          <a:xfrm rot="16200000">
            <a:off x="2988734" y="-1998133"/>
            <a:ext cx="3200401" cy="91778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BF16B52-9EFF-43D3-9C16-008DD53FC335}"/>
              </a:ext>
            </a:extLst>
          </p:cNvPr>
          <p:cNvSpPr txBox="1">
            <a:spLocks/>
          </p:cNvSpPr>
          <p:nvPr/>
        </p:nvSpPr>
        <p:spPr>
          <a:xfrm>
            <a:off x="152400" y="4343400"/>
            <a:ext cx="8915400" cy="1371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5600" dirty="0">
                <a:latin typeface="Arial" panose="020B0604020202020204" pitchFamily="34" charset="0"/>
                <a:cs typeface="Arial" panose="020B0604020202020204" pitchFamily="34" charset="0"/>
              </a:rPr>
              <a:t>How much of a </a:t>
            </a:r>
            <a:r>
              <a:rPr lang="en-US" sz="5600" b="1" dirty="0">
                <a:solidFill>
                  <a:srgbClr val="FF0000"/>
                </a:solidFill>
                <a:latin typeface="Arial" panose="020B0604020202020204" pitchFamily="34" charset="0"/>
                <a:cs typeface="Arial" panose="020B0604020202020204" pitchFamily="34" charset="0"/>
              </a:rPr>
              <a:t>threat</a:t>
            </a:r>
            <a:r>
              <a:rPr lang="en-US" sz="5600" dirty="0">
                <a:latin typeface="Arial" panose="020B0604020202020204" pitchFamily="34" charset="0"/>
                <a:cs typeface="Arial" panose="020B0604020202020204" pitchFamily="34" charset="0"/>
              </a:rPr>
              <a:t> could this really be?</a:t>
            </a:r>
          </a:p>
        </p:txBody>
      </p:sp>
    </p:spTree>
    <p:extLst>
      <p:ext uri="{BB962C8B-B14F-4D97-AF65-F5344CB8AC3E}">
        <p14:creationId xmlns:p14="http://schemas.microsoft.com/office/powerpoint/2010/main" val="275681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lstStyle/>
          <a:p>
            <a:r>
              <a:rPr lang="en-US" dirty="0"/>
              <a:t>A Harmless USB?</a:t>
            </a:r>
          </a:p>
        </p:txBody>
      </p:sp>
      <p:pic>
        <p:nvPicPr>
          <p:cNvPr id="2050" name="Picture 2" descr="https://lh3.googleusercontent.com/kCi-jRFOIqNE5jEAF6hpWVg7KLJqgHFjTydOwvzORuYBzUAG3CEQmgJtEdxzKtCSKCUdgD4kkgCortSIElH04mAz_xvUaVYyf5T-XO6zDgvAGXHJsyInQ05BJiatz6dxcSVGw7jAOKYlOTzxBSziOuNvBn-Zv1v3g8Zj8fz0Io6PSW2h348xSmv2ayvSuMjrCB0DGIrSCND1c51LxkUmhZV50OGOjv2WadsKxGCDYj3yb_ySP8lXkx739M4ybWfsq-ydfi_TMtLec7yPJMts8TttKcpfWaODcDRCDMI8-76UvvxAhdUYzTeMv7qctRTwRM_UBuF6Dx_1Gu7H_Lt1EL4eFBQlD3gHDngZiTDZyzcBthvnIQ4v2U5oeDREO9vc3nkdAcu2BZUUxubsXiycxODYlkibE-xD0tamtMSq_86RazQdVYQMadjnakJzkQNH9vbGZRlBCcVk2faWvJN_5MZFYWvcXVCVSEnH2Wznlv3vNUFSOPJ1AYELsAIm56sJioTcCFgzkaDujeXsAXEVM4kWZXmGQ6ARoAM0L8RMQHP0_IpF4kim1Fvud2idzC7gLEliy2e1Sh4_2w91E-HMGZUFORwzbt_Hl5vvsgba=w621-h1104-no">
            <a:extLst>
              <a:ext uri="{FF2B5EF4-FFF2-40B4-BE49-F238E27FC236}">
                <a16:creationId xmlns:a16="http://schemas.microsoft.com/office/drawing/2014/main" id="{F39AF108-6607-4A2F-939B-7F341DF3C0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88" r="18820"/>
          <a:stretch/>
        </p:blipFill>
        <p:spPr bwMode="auto">
          <a:xfrm rot="16200000">
            <a:off x="2988734" y="-1998133"/>
            <a:ext cx="3200401" cy="91778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BF16B52-9EFF-43D3-9C16-008DD53FC335}"/>
              </a:ext>
            </a:extLst>
          </p:cNvPr>
          <p:cNvSpPr txBox="1">
            <a:spLocks/>
          </p:cNvSpPr>
          <p:nvPr/>
        </p:nvSpPr>
        <p:spPr>
          <a:xfrm>
            <a:off x="152400" y="4794450"/>
            <a:ext cx="8915400" cy="107295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5600" dirty="0">
                <a:latin typeface="Arial" panose="020B0604020202020204" pitchFamily="34" charset="0"/>
                <a:cs typeface="Arial" panose="020B0604020202020204" pitchFamily="34" charset="0"/>
              </a:rPr>
              <a:t>Let’s find out!</a:t>
            </a:r>
          </a:p>
        </p:txBody>
      </p:sp>
    </p:spTree>
    <p:extLst>
      <p:ext uri="{BB962C8B-B14F-4D97-AF65-F5344CB8AC3E}">
        <p14:creationId xmlns:p14="http://schemas.microsoft.com/office/powerpoint/2010/main" val="4087578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FA9E45-AE11-475B-8081-867EAFA033E5}"/>
              </a:ext>
            </a:extLst>
          </p:cNvPr>
          <p:cNvSpPr>
            <a:spLocks noGrp="1"/>
          </p:cNvSpPr>
          <p:nvPr>
            <p:ph sz="quarter" idx="10"/>
          </p:nvPr>
        </p:nvSpPr>
        <p:spPr>
          <a:xfrm>
            <a:off x="304800" y="1295400"/>
            <a:ext cx="8616470" cy="4038600"/>
          </a:xfrm>
        </p:spPr>
        <p:txBody>
          <a:bodyPr>
            <a:noAutofit/>
          </a:bodyPr>
          <a:lstStyle/>
          <a:p>
            <a:pPr marL="0" indent="0">
              <a:buNone/>
            </a:pPr>
            <a:r>
              <a:rPr lang="en-US" sz="2400" b="1" dirty="0"/>
              <a:t>Quick Activity:</a:t>
            </a:r>
            <a:endParaRPr lang="en-US" sz="2400" i="1" dirty="0"/>
          </a:p>
          <a:p>
            <a:pPr marL="0" indent="0">
              <a:buNone/>
            </a:pPr>
            <a:r>
              <a:rPr lang="en-US" sz="2400" dirty="0"/>
              <a:t>Turn to the person next to you and discuss what just happened. </a:t>
            </a:r>
          </a:p>
          <a:p>
            <a:pPr marL="0" indent="0">
              <a:buNone/>
            </a:pPr>
            <a:endParaRPr lang="en-US" sz="2400" dirty="0"/>
          </a:p>
          <a:p>
            <a:r>
              <a:rPr lang="en-US" sz="2400" dirty="0"/>
              <a:t>How might it be that a USB drive was able to immediately execute running code? </a:t>
            </a:r>
          </a:p>
          <a:p>
            <a:endParaRPr lang="en-US" sz="2400" dirty="0"/>
          </a:p>
          <a:p>
            <a:r>
              <a:rPr lang="en-US" sz="2400" dirty="0"/>
              <a:t>Why didn’t our computer stop the drive from running?</a:t>
            </a:r>
          </a:p>
          <a:p>
            <a:endParaRPr lang="en-US" sz="2400" i="1" dirty="0"/>
          </a:p>
          <a:p>
            <a:r>
              <a:rPr lang="en-US" sz="2400" dirty="0"/>
              <a:t>How might we defend against malevolent USBs like this?</a:t>
            </a:r>
          </a:p>
        </p:txBody>
      </p:sp>
      <p:sp>
        <p:nvSpPr>
          <p:cNvPr id="3" name="Text Placeholder 2">
            <a:extLst>
              <a:ext uri="{FF2B5EF4-FFF2-40B4-BE49-F238E27FC236}">
                <a16:creationId xmlns:a16="http://schemas.microsoft.com/office/drawing/2014/main" id="{C4855C97-BD2A-4929-B28C-F35EEFC4D230}"/>
              </a:ext>
            </a:extLst>
          </p:cNvPr>
          <p:cNvSpPr>
            <a:spLocks noGrp="1"/>
          </p:cNvSpPr>
          <p:nvPr>
            <p:ph type="body" sz="quarter" idx="11"/>
          </p:nvPr>
        </p:nvSpPr>
        <p:spPr>
          <a:xfrm>
            <a:off x="3429000" y="80935"/>
            <a:ext cx="5515129" cy="469913"/>
          </a:xfrm>
        </p:spPr>
        <p:txBody>
          <a:bodyPr/>
          <a:lstStyle/>
          <a:p>
            <a:r>
              <a:rPr lang="en-US" dirty="0"/>
              <a:t>Activity: </a:t>
            </a:r>
            <a:r>
              <a:rPr lang="en-US" b="0" dirty="0"/>
              <a:t>The Case of the Crazy USB (5 Minutes)</a:t>
            </a:r>
          </a:p>
        </p:txBody>
      </p:sp>
    </p:spTree>
    <p:extLst>
      <p:ext uri="{BB962C8B-B14F-4D97-AF65-F5344CB8AC3E}">
        <p14:creationId xmlns:p14="http://schemas.microsoft.com/office/powerpoint/2010/main" val="1375111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lstStyle/>
          <a:p>
            <a:r>
              <a:rPr lang="en-US" dirty="0"/>
              <a:t>A Harmless USB?</a:t>
            </a:r>
          </a:p>
        </p:txBody>
      </p:sp>
      <p:sp>
        <p:nvSpPr>
          <p:cNvPr id="4" name="Content Placeholder 2">
            <a:extLst>
              <a:ext uri="{FF2B5EF4-FFF2-40B4-BE49-F238E27FC236}">
                <a16:creationId xmlns:a16="http://schemas.microsoft.com/office/drawing/2014/main" id="{0BF16B52-9EFF-43D3-9C16-008DD53FC335}"/>
              </a:ext>
            </a:extLst>
          </p:cNvPr>
          <p:cNvSpPr txBox="1">
            <a:spLocks/>
          </p:cNvSpPr>
          <p:nvPr/>
        </p:nvSpPr>
        <p:spPr>
          <a:xfrm>
            <a:off x="152400" y="4800600"/>
            <a:ext cx="89154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4200" dirty="0">
                <a:latin typeface="Arial" panose="020B0604020202020204" pitchFamily="34" charset="0"/>
                <a:cs typeface="Arial" panose="020B0604020202020204" pitchFamily="34" charset="0"/>
              </a:rPr>
              <a:t>Like most threats, their appearances are deceptively safe-seeming.</a:t>
            </a:r>
          </a:p>
        </p:txBody>
      </p:sp>
      <p:pic>
        <p:nvPicPr>
          <p:cNvPr id="3074" name="Picture 2" descr="https://lh3.googleusercontent.com/mS0qTUx4gykDALfV33fKLmnR4NgFRyXV0Azt31tICaVwJ1L9e4WvmARXULaxajRwxlwpHIaU9rb-qgIYdxyZdtZjsg3uted9gkTP8rSTF_xwyC36d1skyrfmKEw2FtFFFG69BCjySIYERQS6vtDM5SoJBrIIOLOCb8WMOj_YQT7HqzvQQI-IX5nr--feArP2fY3KqngXeA3VW4vFWfEHwpomWfpcAEMe0UZQRDB9wz3N6RxzEhRhWPZlNyO1oS7bbKy1WUSZNtw_ulUo3vSkvy2fL7219iJlxnWk9McdpWvp53j6JFX-uHPK-ioCc6MDwgluGHm36BQ7vUmRhr4nxDpOpGmdHSIR-qt536bfooape2Sg6YpQeNWH_JhAWyZ8ldgvrJx7IXbsQFhpCzJg9qxeFOwZkXS5bcQAZvu_eZRQhmOqzWe8kRFlPCeMM8eaQI8SD0_8i84OQthJR07q-cwqy9eVrROa_OSG_RiaDbzp66V-3nCKExZBi7vGrX2VyfMRjLvNxz1UxgC4fB-Bk9AVdqUE0EpnhZc8IhtZW2k2JpdXx4n-ciR9GnBJeBdQZb_t5ca67TEjGzWQX89B-mV66LVL2iq-9N-8o5qW=w1920-h1080-no">
            <a:extLst>
              <a:ext uri="{FF2B5EF4-FFF2-40B4-BE49-F238E27FC236}">
                <a16:creationId xmlns:a16="http://schemas.microsoft.com/office/drawing/2014/main" id="{CFEDA1DE-017D-473E-BC5E-D6B347E555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89" b="22024"/>
          <a:stretch/>
        </p:blipFill>
        <p:spPr bwMode="auto">
          <a:xfrm rot="10800000">
            <a:off x="0" y="1644453"/>
            <a:ext cx="9144000" cy="30799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53201A-8E05-4222-83D2-6F8729126B24}"/>
              </a:ext>
            </a:extLst>
          </p:cNvPr>
          <p:cNvSpPr txBox="1"/>
          <p:nvPr/>
        </p:nvSpPr>
        <p:spPr>
          <a:xfrm>
            <a:off x="152400" y="722550"/>
            <a:ext cx="8991600" cy="646331"/>
          </a:xfrm>
          <a:prstGeom prst="rect">
            <a:avLst/>
          </a:prstGeom>
          <a:noFill/>
        </p:spPr>
        <p:txBody>
          <a:bodyPr wrap="square" rtlCol="0">
            <a:spAutoFit/>
          </a:bodyPr>
          <a:lstStyle/>
          <a:p>
            <a:r>
              <a:rPr lang="en-US" dirty="0">
                <a:solidFill>
                  <a:srgbClr val="FF0000"/>
                </a:solidFill>
              </a:rPr>
              <a:t>The USB is actually a mini keyboard-emulator. When connected, our computer registers it as a keyboard allowing it to kick off without restriction. </a:t>
            </a:r>
          </a:p>
        </p:txBody>
      </p:sp>
      <p:sp>
        <p:nvSpPr>
          <p:cNvPr id="8" name="Rectangle 7">
            <a:extLst>
              <a:ext uri="{FF2B5EF4-FFF2-40B4-BE49-F238E27FC236}">
                <a16:creationId xmlns:a16="http://schemas.microsoft.com/office/drawing/2014/main" id="{B9F4F095-A4CA-43E4-93A5-CB41695CFE04}"/>
              </a:ext>
            </a:extLst>
          </p:cNvPr>
          <p:cNvSpPr/>
          <p:nvPr/>
        </p:nvSpPr>
        <p:spPr>
          <a:xfrm>
            <a:off x="5334000" y="2402114"/>
            <a:ext cx="1219200" cy="201748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C5638B5-B750-45E2-907D-8E94B9601CCD}"/>
              </a:ext>
            </a:extLst>
          </p:cNvPr>
          <p:cNvSpPr txBox="1"/>
          <p:nvPr/>
        </p:nvSpPr>
        <p:spPr>
          <a:xfrm>
            <a:off x="6705600" y="3041525"/>
            <a:ext cx="2057400" cy="369332"/>
          </a:xfrm>
          <a:prstGeom prst="rect">
            <a:avLst/>
          </a:prstGeom>
          <a:solidFill>
            <a:schemeClr val="accent4">
              <a:lumMod val="20000"/>
              <a:lumOff val="80000"/>
            </a:schemeClr>
          </a:solidFill>
        </p:spPr>
        <p:txBody>
          <a:bodyPr wrap="square" rtlCol="0">
            <a:spAutoFit/>
          </a:bodyPr>
          <a:lstStyle/>
          <a:p>
            <a:pPr algn="ctr"/>
            <a:r>
              <a:rPr lang="en-US" b="1" dirty="0">
                <a:solidFill>
                  <a:srgbClr val="FF0000"/>
                </a:solidFill>
              </a:rPr>
              <a:t>Stored program</a:t>
            </a:r>
          </a:p>
        </p:txBody>
      </p:sp>
    </p:spTree>
    <p:extLst>
      <p:ext uri="{BB962C8B-B14F-4D97-AF65-F5344CB8AC3E}">
        <p14:creationId xmlns:p14="http://schemas.microsoft.com/office/powerpoint/2010/main" val="112912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59177" y="0"/>
            <a:ext cx="8856223" cy="653854"/>
          </a:xfrm>
        </p:spPr>
        <p:txBody>
          <a:bodyPr/>
          <a:lstStyle/>
          <a:p>
            <a:r>
              <a:rPr lang="en-US" dirty="0"/>
              <a:t>Know Thy Threats</a:t>
            </a:r>
          </a:p>
        </p:txBody>
      </p:sp>
      <p:sp>
        <p:nvSpPr>
          <p:cNvPr id="3" name="TextBox 2">
            <a:extLst>
              <a:ext uri="{FF2B5EF4-FFF2-40B4-BE49-F238E27FC236}">
                <a16:creationId xmlns:a16="http://schemas.microsoft.com/office/drawing/2014/main" id="{5D46995A-883A-448E-9EB0-73A18544BE7A}"/>
              </a:ext>
            </a:extLst>
          </p:cNvPr>
          <p:cNvSpPr txBox="1"/>
          <p:nvPr/>
        </p:nvSpPr>
        <p:spPr>
          <a:xfrm>
            <a:off x="342750" y="5334000"/>
            <a:ext cx="8344050" cy="1015663"/>
          </a:xfrm>
          <a:prstGeom prst="rect">
            <a:avLst/>
          </a:prstGeom>
          <a:noFill/>
        </p:spPr>
        <p:txBody>
          <a:bodyPr wrap="square" rtlCol="0">
            <a:spAutoFit/>
          </a:bodyPr>
          <a:lstStyle/>
          <a:p>
            <a:pPr algn="ctr"/>
            <a:r>
              <a:rPr lang="en-US" sz="3000" dirty="0"/>
              <a:t>To the experienced cybersecurity professional, </a:t>
            </a:r>
          </a:p>
          <a:p>
            <a:pPr algn="ctr"/>
            <a:r>
              <a:rPr lang="en-US" sz="3000" b="1" dirty="0"/>
              <a:t>risks are everywhere</a:t>
            </a:r>
            <a:r>
              <a:rPr lang="en-US" sz="3000" dirty="0"/>
              <a:t>.</a:t>
            </a:r>
          </a:p>
        </p:txBody>
      </p:sp>
      <p:pic>
        <p:nvPicPr>
          <p:cNvPr id="14" name="Picture 13">
            <a:extLst>
              <a:ext uri="{FF2B5EF4-FFF2-40B4-BE49-F238E27FC236}">
                <a16:creationId xmlns:a16="http://schemas.microsoft.com/office/drawing/2014/main" id="{45C55764-8015-4850-81D6-0ACDB3F3A40C}"/>
              </a:ext>
            </a:extLst>
          </p:cNvPr>
          <p:cNvPicPr>
            <a:picLocks noChangeAspect="1"/>
          </p:cNvPicPr>
          <p:nvPr/>
        </p:nvPicPr>
        <p:blipFill>
          <a:blip r:embed="rId2"/>
          <a:stretch>
            <a:fillRect/>
          </a:stretch>
        </p:blipFill>
        <p:spPr>
          <a:xfrm>
            <a:off x="0" y="838200"/>
            <a:ext cx="6553200" cy="1378187"/>
          </a:xfrm>
          <a:prstGeom prst="rect">
            <a:avLst/>
          </a:prstGeom>
        </p:spPr>
      </p:pic>
      <p:pic>
        <p:nvPicPr>
          <p:cNvPr id="15" name="Picture 14">
            <a:extLst>
              <a:ext uri="{FF2B5EF4-FFF2-40B4-BE49-F238E27FC236}">
                <a16:creationId xmlns:a16="http://schemas.microsoft.com/office/drawing/2014/main" id="{4C4268DA-C414-4ED9-8FF7-1D6B9F327954}"/>
              </a:ext>
            </a:extLst>
          </p:cNvPr>
          <p:cNvPicPr>
            <a:picLocks noChangeAspect="1"/>
          </p:cNvPicPr>
          <p:nvPr/>
        </p:nvPicPr>
        <p:blipFill>
          <a:blip r:embed="rId3"/>
          <a:stretch>
            <a:fillRect/>
          </a:stretch>
        </p:blipFill>
        <p:spPr>
          <a:xfrm>
            <a:off x="2571750" y="2216387"/>
            <a:ext cx="6553200" cy="1360507"/>
          </a:xfrm>
          <a:prstGeom prst="rect">
            <a:avLst/>
          </a:prstGeom>
        </p:spPr>
      </p:pic>
      <p:pic>
        <p:nvPicPr>
          <p:cNvPr id="16" name="Picture 15">
            <a:extLst>
              <a:ext uri="{FF2B5EF4-FFF2-40B4-BE49-F238E27FC236}">
                <a16:creationId xmlns:a16="http://schemas.microsoft.com/office/drawing/2014/main" id="{783D11D1-880D-46E1-A728-1BD2ABE2D24C}"/>
              </a:ext>
            </a:extLst>
          </p:cNvPr>
          <p:cNvPicPr>
            <a:picLocks noChangeAspect="1"/>
          </p:cNvPicPr>
          <p:nvPr/>
        </p:nvPicPr>
        <p:blipFill>
          <a:blip r:embed="rId4"/>
          <a:stretch>
            <a:fillRect/>
          </a:stretch>
        </p:blipFill>
        <p:spPr>
          <a:xfrm>
            <a:off x="4724399" y="3406140"/>
            <a:ext cx="4419601" cy="1187983"/>
          </a:xfrm>
          <a:prstGeom prst="rect">
            <a:avLst/>
          </a:prstGeom>
        </p:spPr>
      </p:pic>
      <p:pic>
        <p:nvPicPr>
          <p:cNvPr id="17" name="Picture 16">
            <a:extLst>
              <a:ext uri="{FF2B5EF4-FFF2-40B4-BE49-F238E27FC236}">
                <a16:creationId xmlns:a16="http://schemas.microsoft.com/office/drawing/2014/main" id="{5F374829-F4A6-4169-838E-75AD974E7AF3}"/>
              </a:ext>
            </a:extLst>
          </p:cNvPr>
          <p:cNvPicPr>
            <a:picLocks noChangeAspect="1"/>
          </p:cNvPicPr>
          <p:nvPr/>
        </p:nvPicPr>
        <p:blipFill>
          <a:blip r:embed="rId5"/>
          <a:stretch>
            <a:fillRect/>
          </a:stretch>
        </p:blipFill>
        <p:spPr>
          <a:xfrm>
            <a:off x="0" y="3597291"/>
            <a:ext cx="4724399" cy="724601"/>
          </a:xfrm>
          <a:prstGeom prst="rect">
            <a:avLst/>
          </a:prstGeom>
        </p:spPr>
      </p:pic>
      <p:pic>
        <p:nvPicPr>
          <p:cNvPr id="18" name="Picture 17">
            <a:extLst>
              <a:ext uri="{FF2B5EF4-FFF2-40B4-BE49-F238E27FC236}">
                <a16:creationId xmlns:a16="http://schemas.microsoft.com/office/drawing/2014/main" id="{B71037D4-9221-4536-A18E-ED19A033C5BF}"/>
              </a:ext>
            </a:extLst>
          </p:cNvPr>
          <p:cNvPicPr>
            <a:picLocks noChangeAspect="1"/>
          </p:cNvPicPr>
          <p:nvPr/>
        </p:nvPicPr>
        <p:blipFill>
          <a:blip r:embed="rId6"/>
          <a:stretch>
            <a:fillRect/>
          </a:stretch>
        </p:blipFill>
        <p:spPr>
          <a:xfrm>
            <a:off x="3762375" y="1414945"/>
            <a:ext cx="5343525" cy="809625"/>
          </a:xfrm>
          <a:prstGeom prst="rect">
            <a:avLst/>
          </a:prstGeom>
        </p:spPr>
      </p:pic>
      <p:pic>
        <p:nvPicPr>
          <p:cNvPr id="19" name="Picture 18">
            <a:extLst>
              <a:ext uri="{FF2B5EF4-FFF2-40B4-BE49-F238E27FC236}">
                <a16:creationId xmlns:a16="http://schemas.microsoft.com/office/drawing/2014/main" id="{25131028-976D-44A9-9D18-9E6B9DABE729}"/>
              </a:ext>
            </a:extLst>
          </p:cNvPr>
          <p:cNvPicPr>
            <a:picLocks noChangeAspect="1"/>
          </p:cNvPicPr>
          <p:nvPr/>
        </p:nvPicPr>
        <p:blipFill>
          <a:blip r:embed="rId7"/>
          <a:stretch>
            <a:fillRect/>
          </a:stretch>
        </p:blipFill>
        <p:spPr>
          <a:xfrm>
            <a:off x="-11505" y="4310244"/>
            <a:ext cx="4724399" cy="947962"/>
          </a:xfrm>
          <a:prstGeom prst="rect">
            <a:avLst/>
          </a:prstGeom>
        </p:spPr>
      </p:pic>
      <p:pic>
        <p:nvPicPr>
          <p:cNvPr id="20" name="Picture 19">
            <a:extLst>
              <a:ext uri="{FF2B5EF4-FFF2-40B4-BE49-F238E27FC236}">
                <a16:creationId xmlns:a16="http://schemas.microsoft.com/office/drawing/2014/main" id="{0D7BDCBE-8008-480B-99A0-EBA345B1E29B}"/>
              </a:ext>
            </a:extLst>
          </p:cNvPr>
          <p:cNvPicPr>
            <a:picLocks noChangeAspect="1"/>
          </p:cNvPicPr>
          <p:nvPr/>
        </p:nvPicPr>
        <p:blipFill>
          <a:blip r:embed="rId8"/>
          <a:stretch>
            <a:fillRect/>
          </a:stretch>
        </p:blipFill>
        <p:spPr>
          <a:xfrm>
            <a:off x="133426" y="2242608"/>
            <a:ext cx="2381250" cy="427818"/>
          </a:xfrm>
          <a:prstGeom prst="rect">
            <a:avLst/>
          </a:prstGeom>
        </p:spPr>
      </p:pic>
      <p:pic>
        <p:nvPicPr>
          <p:cNvPr id="21" name="Picture 20">
            <a:extLst>
              <a:ext uri="{FF2B5EF4-FFF2-40B4-BE49-F238E27FC236}">
                <a16:creationId xmlns:a16="http://schemas.microsoft.com/office/drawing/2014/main" id="{2582BBC9-5816-4C08-ADA1-A9010C1FD5E3}"/>
              </a:ext>
            </a:extLst>
          </p:cNvPr>
          <p:cNvPicPr>
            <a:picLocks noChangeAspect="1"/>
          </p:cNvPicPr>
          <p:nvPr/>
        </p:nvPicPr>
        <p:blipFill>
          <a:blip r:embed="rId9"/>
          <a:stretch>
            <a:fillRect/>
          </a:stretch>
        </p:blipFill>
        <p:spPr>
          <a:xfrm>
            <a:off x="4762499" y="4746125"/>
            <a:ext cx="4381501" cy="520525"/>
          </a:xfrm>
          <a:prstGeom prst="rect">
            <a:avLst/>
          </a:prstGeom>
        </p:spPr>
      </p:pic>
      <p:pic>
        <p:nvPicPr>
          <p:cNvPr id="22" name="Picture 21">
            <a:extLst>
              <a:ext uri="{FF2B5EF4-FFF2-40B4-BE49-F238E27FC236}">
                <a16:creationId xmlns:a16="http://schemas.microsoft.com/office/drawing/2014/main" id="{45F6ADCA-9745-43D3-B9C1-4479E05D9C9F}"/>
              </a:ext>
            </a:extLst>
          </p:cNvPr>
          <p:cNvPicPr>
            <a:picLocks noChangeAspect="1"/>
          </p:cNvPicPr>
          <p:nvPr/>
        </p:nvPicPr>
        <p:blipFill>
          <a:blip r:embed="rId10"/>
          <a:stretch>
            <a:fillRect/>
          </a:stretch>
        </p:blipFill>
        <p:spPr>
          <a:xfrm>
            <a:off x="142951" y="2785299"/>
            <a:ext cx="2428799" cy="153398"/>
          </a:xfrm>
          <a:prstGeom prst="rect">
            <a:avLst/>
          </a:prstGeom>
        </p:spPr>
      </p:pic>
      <p:pic>
        <p:nvPicPr>
          <p:cNvPr id="23" name="Picture 22">
            <a:extLst>
              <a:ext uri="{FF2B5EF4-FFF2-40B4-BE49-F238E27FC236}">
                <a16:creationId xmlns:a16="http://schemas.microsoft.com/office/drawing/2014/main" id="{7245DEB3-604E-46A0-A6D6-15EA1B952E8D}"/>
              </a:ext>
            </a:extLst>
          </p:cNvPr>
          <p:cNvPicPr>
            <a:picLocks noChangeAspect="1"/>
          </p:cNvPicPr>
          <p:nvPr/>
        </p:nvPicPr>
        <p:blipFill>
          <a:blip r:embed="rId11"/>
          <a:stretch>
            <a:fillRect/>
          </a:stretch>
        </p:blipFill>
        <p:spPr>
          <a:xfrm>
            <a:off x="5986386" y="838201"/>
            <a:ext cx="3157614" cy="750866"/>
          </a:xfrm>
          <a:prstGeom prst="rect">
            <a:avLst/>
          </a:prstGeom>
        </p:spPr>
      </p:pic>
      <p:pic>
        <p:nvPicPr>
          <p:cNvPr id="24" name="Picture 23">
            <a:extLst>
              <a:ext uri="{FF2B5EF4-FFF2-40B4-BE49-F238E27FC236}">
                <a16:creationId xmlns:a16="http://schemas.microsoft.com/office/drawing/2014/main" id="{EBC73108-3D39-45EE-8CEB-794C2E060FA8}"/>
              </a:ext>
            </a:extLst>
          </p:cNvPr>
          <p:cNvPicPr>
            <a:picLocks noChangeAspect="1"/>
          </p:cNvPicPr>
          <p:nvPr/>
        </p:nvPicPr>
        <p:blipFill>
          <a:blip r:embed="rId12"/>
          <a:stretch>
            <a:fillRect/>
          </a:stretch>
        </p:blipFill>
        <p:spPr>
          <a:xfrm>
            <a:off x="59177" y="3082520"/>
            <a:ext cx="2483998" cy="425089"/>
          </a:xfrm>
          <a:prstGeom prst="rect">
            <a:avLst/>
          </a:prstGeom>
        </p:spPr>
      </p:pic>
    </p:spTree>
    <p:extLst>
      <p:ext uri="{BB962C8B-B14F-4D97-AF65-F5344CB8AC3E}">
        <p14:creationId xmlns:p14="http://schemas.microsoft.com/office/powerpoint/2010/main" val="1333785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743200"/>
            <a:ext cx="8344050" cy="1077218"/>
          </a:xfrm>
          <a:prstGeom prst="rect">
            <a:avLst/>
          </a:prstGeom>
          <a:noFill/>
        </p:spPr>
        <p:txBody>
          <a:bodyPr wrap="square" rtlCol="0">
            <a:spAutoFit/>
          </a:bodyPr>
          <a:lstStyle/>
          <a:p>
            <a:pPr algn="ctr"/>
            <a:r>
              <a:rPr lang="en-US" sz="6400" b="1" dirty="0"/>
              <a:t>Mitigating Risks</a:t>
            </a:r>
          </a:p>
        </p:txBody>
      </p:sp>
    </p:spTree>
    <p:extLst>
      <p:ext uri="{BB962C8B-B14F-4D97-AF65-F5344CB8AC3E}">
        <p14:creationId xmlns:p14="http://schemas.microsoft.com/office/powerpoint/2010/main" val="344583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lstStyle/>
          <a:p>
            <a:r>
              <a:rPr lang="en-US" dirty="0"/>
              <a:t>The (Old) Castle Model of Security</a:t>
            </a:r>
          </a:p>
        </p:txBody>
      </p:sp>
      <p:sp>
        <p:nvSpPr>
          <p:cNvPr id="5" name="Content Placeholder 2">
            <a:extLst>
              <a:ext uri="{FF2B5EF4-FFF2-40B4-BE49-F238E27FC236}">
                <a16:creationId xmlns:a16="http://schemas.microsoft.com/office/drawing/2014/main" id="{A1E6B190-974B-462C-8B15-717E3D451904}"/>
              </a:ext>
            </a:extLst>
          </p:cNvPr>
          <p:cNvSpPr txBox="1">
            <a:spLocks/>
          </p:cNvSpPr>
          <p:nvPr/>
        </p:nvSpPr>
        <p:spPr>
          <a:xfrm>
            <a:off x="190500" y="5105400"/>
            <a:ext cx="8763000" cy="1295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dirty="0">
                <a:latin typeface="Arial" panose="020B0604020202020204" pitchFamily="34" charset="0"/>
                <a:cs typeface="Arial" panose="020B0604020202020204" pitchFamily="34" charset="0"/>
              </a:rPr>
              <a:t>Historically, organizations viewed cybersecurity from the lens of the </a:t>
            </a:r>
            <a:r>
              <a:rPr lang="en-US" i="1" dirty="0">
                <a:latin typeface="Arial" panose="020B0604020202020204" pitchFamily="34" charset="0"/>
                <a:cs typeface="Arial" panose="020B0604020202020204" pitchFamily="34" charset="0"/>
              </a:rPr>
              <a:t>castle model</a:t>
            </a:r>
            <a:r>
              <a:rPr lang="en-US" dirty="0">
                <a:latin typeface="Arial" panose="020B0604020202020204" pitchFamily="34" charset="0"/>
                <a:cs typeface="Arial" panose="020B0604020202020204" pitchFamily="34" charset="0"/>
              </a:rPr>
              <a:t>. Walls were built and </a:t>
            </a:r>
            <a:r>
              <a:rPr lang="en-US" i="1" dirty="0">
                <a:latin typeface="Arial" panose="020B0604020202020204" pitchFamily="34" charset="0"/>
                <a:cs typeface="Arial" panose="020B0604020202020204" pitchFamily="34" charset="0"/>
              </a:rPr>
              <a:t>managing risk</a:t>
            </a:r>
            <a:r>
              <a:rPr lang="en-US" dirty="0">
                <a:latin typeface="Arial" panose="020B0604020202020204" pitchFamily="34" charset="0"/>
                <a:cs typeface="Arial" panose="020B0604020202020204" pitchFamily="34" charset="0"/>
              </a:rPr>
              <a:t> meant keeping the bad guys out.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7" name="Picture 6" descr="A castle with a clock tower&#10;&#10;Description generated with high confidence">
            <a:extLst>
              <a:ext uri="{FF2B5EF4-FFF2-40B4-BE49-F238E27FC236}">
                <a16:creationId xmlns:a16="http://schemas.microsoft.com/office/drawing/2014/main" id="{B29095F8-BA9D-433E-827D-7D80758E64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037"/>
          <a:stretch/>
        </p:blipFill>
        <p:spPr>
          <a:xfrm>
            <a:off x="0" y="762000"/>
            <a:ext cx="9144000" cy="4267200"/>
          </a:xfrm>
          <a:prstGeom prst="rect">
            <a:avLst/>
          </a:prstGeom>
        </p:spPr>
      </p:pic>
    </p:spTree>
    <p:extLst>
      <p:ext uri="{BB962C8B-B14F-4D97-AF65-F5344CB8AC3E}">
        <p14:creationId xmlns:p14="http://schemas.microsoft.com/office/powerpoint/2010/main" val="939684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71DAE3-D40C-4E09-A383-391045F364D4}"/>
              </a:ext>
            </a:extLst>
          </p:cNvPr>
          <p:cNvSpPr/>
          <p:nvPr/>
        </p:nvSpPr>
        <p:spPr>
          <a:xfrm>
            <a:off x="2895601" y="-76200"/>
            <a:ext cx="4572000" cy="830997"/>
          </a:xfrm>
          <a:prstGeom prst="rect">
            <a:avLst/>
          </a:prstGeom>
        </p:spPr>
        <p:txBody>
          <a:bodyPr>
            <a:spAutoFit/>
          </a:bodyPr>
          <a:lstStyle/>
          <a:p>
            <a:r>
              <a:rPr lang="en-US" sz="4800" dirty="0"/>
              <a:t>Instructors</a:t>
            </a:r>
          </a:p>
        </p:txBody>
      </p:sp>
      <p:sp>
        <p:nvSpPr>
          <p:cNvPr id="3" name="Content Placeholder 1">
            <a:extLst>
              <a:ext uri="{FF2B5EF4-FFF2-40B4-BE49-F238E27FC236}">
                <a16:creationId xmlns:a16="http://schemas.microsoft.com/office/drawing/2014/main" id="{CBAA7C45-71C3-AC41-8B76-490B1C18897C}"/>
              </a:ext>
            </a:extLst>
          </p:cNvPr>
          <p:cNvSpPr txBox="1">
            <a:spLocks/>
          </p:cNvSpPr>
          <p:nvPr/>
        </p:nvSpPr>
        <p:spPr>
          <a:xfrm>
            <a:off x="507477" y="914400"/>
            <a:ext cx="8616470" cy="25640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Michael Bermingham</a:t>
            </a:r>
            <a:endParaRPr lang="en-US" sz="2400" dirty="0"/>
          </a:p>
          <a:p>
            <a:r>
              <a:rPr lang="en-US" sz="2400" dirty="0"/>
              <a:t>20+ years experience in Product Development for IT Industry</a:t>
            </a:r>
            <a:endParaRPr lang="en-US" dirty="0"/>
          </a:p>
          <a:p>
            <a:pPr lvl="1"/>
            <a:r>
              <a:rPr lang="en-US" dirty="0"/>
              <a:t>Currently a technology and business consultant for startups</a:t>
            </a:r>
          </a:p>
          <a:p>
            <a:pPr lvl="1"/>
            <a:r>
              <a:rPr lang="en-US" dirty="0"/>
              <a:t>Previously Sr. Director Software Engineering @ Dell EMC</a:t>
            </a:r>
          </a:p>
          <a:p>
            <a:endParaRPr lang="en-US" sz="2400" dirty="0"/>
          </a:p>
        </p:txBody>
      </p:sp>
      <p:pic>
        <p:nvPicPr>
          <p:cNvPr id="4" name="Picture 3">
            <a:extLst>
              <a:ext uri="{FF2B5EF4-FFF2-40B4-BE49-F238E27FC236}">
                <a16:creationId xmlns:a16="http://schemas.microsoft.com/office/drawing/2014/main" id="{FCD6D6D9-B907-B642-BB35-F87C255518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3733800"/>
            <a:ext cx="1864637" cy="2598821"/>
          </a:xfrm>
          <a:prstGeom prst="rect">
            <a:avLst/>
          </a:prstGeom>
        </p:spPr>
      </p:pic>
      <p:sp>
        <p:nvSpPr>
          <p:cNvPr id="6" name="Content Placeholder 1">
            <a:extLst>
              <a:ext uri="{FF2B5EF4-FFF2-40B4-BE49-F238E27FC236}">
                <a16:creationId xmlns:a16="http://schemas.microsoft.com/office/drawing/2014/main" id="{4C43E44E-1D39-1745-B730-C234A379515B}"/>
              </a:ext>
            </a:extLst>
          </p:cNvPr>
          <p:cNvSpPr txBox="1">
            <a:spLocks/>
          </p:cNvSpPr>
          <p:nvPr/>
        </p:nvSpPr>
        <p:spPr>
          <a:xfrm>
            <a:off x="2590800" y="3352800"/>
            <a:ext cx="6553200" cy="25640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sz="2000" dirty="0"/>
              <a:t>My career trajectory: </a:t>
            </a:r>
          </a:p>
          <a:p>
            <a:r>
              <a:rPr lang="en-US" sz="2000" dirty="0"/>
              <a:t>HW -&gt; Systems -&gt; Software -&gt; Cybersecurity</a:t>
            </a:r>
          </a:p>
          <a:p>
            <a:pPr lvl="1"/>
            <a:r>
              <a:rPr lang="en-US" sz="2000" dirty="0"/>
              <a:t>Threat Modeling</a:t>
            </a:r>
          </a:p>
          <a:p>
            <a:pPr lvl="1"/>
            <a:r>
              <a:rPr lang="en-US" sz="2000" dirty="0"/>
              <a:t>Secure Architecture – Authentication, Secure Communications, Hardening</a:t>
            </a:r>
          </a:p>
          <a:p>
            <a:pPr lvl="1"/>
            <a:r>
              <a:rPr lang="en-US" sz="2000" dirty="0"/>
              <a:t>Vulnerability response</a:t>
            </a:r>
          </a:p>
          <a:p>
            <a:pPr lvl="1"/>
            <a:r>
              <a:rPr lang="en-US" sz="2000" dirty="0"/>
              <a:t>Preacher and Cat-herder</a:t>
            </a:r>
          </a:p>
          <a:p>
            <a:endParaRPr lang="en-US" sz="2400" dirty="0"/>
          </a:p>
        </p:txBody>
      </p:sp>
    </p:spTree>
    <p:extLst>
      <p:ext uri="{BB962C8B-B14F-4D97-AF65-F5344CB8AC3E}">
        <p14:creationId xmlns:p14="http://schemas.microsoft.com/office/powerpoint/2010/main" val="2784842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lstStyle/>
          <a:p>
            <a:r>
              <a:rPr lang="en-US" dirty="0"/>
              <a:t>The (New) Assumed Breach Model of Security</a:t>
            </a:r>
          </a:p>
        </p:txBody>
      </p:sp>
      <p:sp>
        <p:nvSpPr>
          <p:cNvPr id="5" name="Content Placeholder 2">
            <a:extLst>
              <a:ext uri="{FF2B5EF4-FFF2-40B4-BE49-F238E27FC236}">
                <a16:creationId xmlns:a16="http://schemas.microsoft.com/office/drawing/2014/main" id="{A1E6B190-974B-462C-8B15-717E3D451904}"/>
              </a:ext>
            </a:extLst>
          </p:cNvPr>
          <p:cNvSpPr txBox="1">
            <a:spLocks/>
          </p:cNvSpPr>
          <p:nvPr/>
        </p:nvSpPr>
        <p:spPr>
          <a:xfrm>
            <a:off x="190500" y="5105400"/>
            <a:ext cx="8763000" cy="1295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dirty="0">
                <a:latin typeface="Arial" panose="020B0604020202020204" pitchFamily="34" charset="0"/>
                <a:cs typeface="Arial" panose="020B0604020202020204" pitchFamily="34" charset="0"/>
              </a:rPr>
              <a:t>Today, security professionals operate in a world where breach is assumed</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and the risks associated with such events</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also need to be mitigated.</a:t>
            </a:r>
          </a:p>
        </p:txBody>
      </p:sp>
      <p:pic>
        <p:nvPicPr>
          <p:cNvPr id="4" name="Picture 3" descr="Image result for trojan horse">
            <a:extLst>
              <a:ext uri="{FF2B5EF4-FFF2-40B4-BE49-F238E27FC236}">
                <a16:creationId xmlns:a16="http://schemas.microsoft.com/office/drawing/2014/main" id="{3653F807-B2A9-415A-97FA-2D9BE9C1C4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09" t="14247" r="13193" b="20494"/>
          <a:stretch/>
        </p:blipFill>
        <p:spPr bwMode="auto">
          <a:xfrm>
            <a:off x="0" y="990600"/>
            <a:ext cx="9144000" cy="4133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835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Course Overview</a:t>
            </a:r>
          </a:p>
        </p:txBody>
      </p:sp>
    </p:spTree>
    <p:extLst>
      <p:ext uri="{BB962C8B-B14F-4D97-AF65-F5344CB8AC3E}">
        <p14:creationId xmlns:p14="http://schemas.microsoft.com/office/powerpoint/2010/main" val="2869208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CE88FC-4751-4536-AFBA-735B9EF3EFDC}"/>
              </a:ext>
            </a:extLst>
          </p:cNvPr>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Our Future Tool Belt</a:t>
            </a:r>
          </a:p>
        </p:txBody>
      </p:sp>
      <p:sp>
        <p:nvSpPr>
          <p:cNvPr id="4" name="Title 1">
            <a:extLst>
              <a:ext uri="{FF2B5EF4-FFF2-40B4-BE49-F238E27FC236}">
                <a16:creationId xmlns:a16="http://schemas.microsoft.com/office/drawing/2014/main" id="{B564BB57-AC2A-4F8F-9D3E-1835ACD9F6F4}"/>
              </a:ext>
            </a:extLst>
          </p:cNvPr>
          <p:cNvSpPr txBox="1">
            <a:spLocks/>
          </p:cNvSpPr>
          <p:nvPr/>
        </p:nvSpPr>
        <p:spPr>
          <a:xfrm>
            <a:off x="4928616" y="298935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000" b="0" dirty="0"/>
              <a:t>UNIX Command Line</a:t>
            </a:r>
          </a:p>
          <a:p>
            <a:pPr marL="342900" indent="-342900" algn="l">
              <a:buFont typeface="Arial" charset="0"/>
              <a:buChar char="•"/>
            </a:pPr>
            <a:r>
              <a:rPr lang="en-US" sz="2000" b="0" dirty="0"/>
              <a:t>Python Programming</a:t>
            </a:r>
          </a:p>
          <a:p>
            <a:pPr marL="342900" indent="-342900" algn="l">
              <a:buFont typeface="Arial" charset="0"/>
              <a:buChar char="•"/>
            </a:pPr>
            <a:r>
              <a:rPr lang="en-US" sz="2000" b="0" dirty="0"/>
              <a:t>Wireshark</a:t>
            </a:r>
          </a:p>
          <a:p>
            <a:pPr marL="342900" indent="-342900" algn="l">
              <a:buFont typeface="Arial" charset="0"/>
              <a:buChar char="•"/>
            </a:pPr>
            <a:r>
              <a:rPr lang="en-US" sz="2000" b="0" dirty="0"/>
              <a:t>Kali Linux</a:t>
            </a:r>
          </a:p>
          <a:p>
            <a:pPr marL="342900" indent="-342900" algn="l">
              <a:buFont typeface="Arial" charset="0"/>
              <a:buChar char="•"/>
            </a:pPr>
            <a:r>
              <a:rPr lang="en-US" sz="2000" b="0" dirty="0"/>
              <a:t>Nmap</a:t>
            </a:r>
          </a:p>
          <a:p>
            <a:pPr marL="342900" indent="-342900" algn="l">
              <a:buFont typeface="Arial" charset="0"/>
              <a:buChar char="•"/>
            </a:pPr>
            <a:r>
              <a:rPr lang="en-US" sz="2000" b="0" dirty="0"/>
              <a:t>Nessus</a:t>
            </a:r>
          </a:p>
          <a:p>
            <a:pPr marL="342900" indent="-342900" algn="l">
              <a:buFont typeface="Arial" charset="0"/>
              <a:buChar char="•"/>
            </a:pPr>
            <a:r>
              <a:rPr lang="en-US" sz="2000" b="0" dirty="0"/>
              <a:t>Metasploit</a:t>
            </a:r>
          </a:p>
          <a:p>
            <a:pPr marL="342900" indent="-342900" algn="l">
              <a:buFont typeface="Arial" charset="0"/>
              <a:buChar char="•"/>
            </a:pPr>
            <a:r>
              <a:rPr lang="en-US" sz="2000" b="0" dirty="0"/>
              <a:t>Burp Suite</a:t>
            </a:r>
          </a:p>
          <a:p>
            <a:pPr marL="342900" indent="-342900" algn="l">
              <a:buFont typeface="Arial" charset="0"/>
              <a:buChar char="•"/>
            </a:pPr>
            <a:r>
              <a:rPr lang="en-US" sz="2000" b="0" dirty="0"/>
              <a:t>SIEMs</a:t>
            </a:r>
          </a:p>
          <a:p>
            <a:pPr marL="342900" indent="-342900" algn="l">
              <a:buFont typeface="Arial" charset="0"/>
              <a:buChar char="•"/>
            </a:pPr>
            <a:r>
              <a:rPr lang="en-US" sz="2000" b="0" i="1" dirty="0"/>
              <a:t>And More</a:t>
            </a:r>
          </a:p>
        </p:txBody>
      </p:sp>
      <p:sp>
        <p:nvSpPr>
          <p:cNvPr id="5" name="Title 1">
            <a:extLst>
              <a:ext uri="{FF2B5EF4-FFF2-40B4-BE49-F238E27FC236}">
                <a16:creationId xmlns:a16="http://schemas.microsoft.com/office/drawing/2014/main" id="{324EA929-375E-483F-AE47-271137305FE7}"/>
              </a:ext>
            </a:extLst>
          </p:cNvPr>
          <p:cNvSpPr txBox="1">
            <a:spLocks/>
          </p:cNvSpPr>
          <p:nvPr/>
        </p:nvSpPr>
        <p:spPr>
          <a:xfrm>
            <a:off x="2415667" y="2424118"/>
            <a:ext cx="4133850" cy="5078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Tools</a:t>
            </a:r>
          </a:p>
        </p:txBody>
      </p:sp>
      <p:sp>
        <p:nvSpPr>
          <p:cNvPr id="6" name="Rectangle 5">
            <a:extLst>
              <a:ext uri="{FF2B5EF4-FFF2-40B4-BE49-F238E27FC236}">
                <a16:creationId xmlns:a16="http://schemas.microsoft.com/office/drawing/2014/main" id="{34D3BCE6-7D28-4E49-892C-96C3A968B583}"/>
              </a:ext>
            </a:extLst>
          </p:cNvPr>
          <p:cNvSpPr/>
          <p:nvPr/>
        </p:nvSpPr>
        <p:spPr>
          <a:xfrm>
            <a:off x="304800" y="2874657"/>
            <a:ext cx="8464042" cy="334343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E96859E-A5EB-4C7F-B131-5CC77559248F}"/>
              </a:ext>
            </a:extLst>
          </p:cNvPr>
          <p:cNvSpPr txBox="1">
            <a:spLocks/>
          </p:cNvSpPr>
          <p:nvPr/>
        </p:nvSpPr>
        <p:spPr>
          <a:xfrm>
            <a:off x="673608" y="3018027"/>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000" b="0" dirty="0"/>
              <a:t>Network Security</a:t>
            </a:r>
          </a:p>
          <a:p>
            <a:pPr marL="342900" indent="-342900" algn="l">
              <a:buFont typeface="Arial" charset="0"/>
              <a:buChar char="•"/>
            </a:pPr>
            <a:r>
              <a:rPr lang="en-US" sz="2000" b="0" dirty="0"/>
              <a:t>Web Security</a:t>
            </a:r>
          </a:p>
          <a:p>
            <a:pPr marL="342900" indent="-342900" algn="l">
              <a:buFont typeface="Arial" charset="0"/>
              <a:buChar char="•"/>
            </a:pPr>
            <a:r>
              <a:rPr lang="en-US" sz="2000" b="0" dirty="0"/>
              <a:t>OS Security</a:t>
            </a:r>
          </a:p>
          <a:p>
            <a:pPr marL="342900" indent="-342900" algn="l">
              <a:buFont typeface="Arial" charset="0"/>
              <a:buChar char="•"/>
            </a:pPr>
            <a:r>
              <a:rPr lang="en-US" sz="2000" b="0" dirty="0"/>
              <a:t>Cryptography</a:t>
            </a:r>
          </a:p>
          <a:p>
            <a:pPr marL="342900" indent="-342900" algn="l">
              <a:buFont typeface="Arial" charset="0"/>
              <a:buChar char="•"/>
            </a:pPr>
            <a:r>
              <a:rPr lang="en-US" sz="2000" b="0" dirty="0"/>
              <a:t>Penetration Testing</a:t>
            </a:r>
          </a:p>
          <a:p>
            <a:pPr marL="342900" indent="-342900" algn="l">
              <a:buFont typeface="Arial" charset="0"/>
              <a:buChar char="•"/>
            </a:pPr>
            <a:r>
              <a:rPr lang="en-US" sz="2000" b="0" dirty="0"/>
              <a:t>Incident Response</a:t>
            </a:r>
          </a:p>
          <a:p>
            <a:pPr marL="342900" indent="-342900" algn="l">
              <a:buFont typeface="Arial" charset="0"/>
              <a:buChar char="•"/>
            </a:pPr>
            <a:r>
              <a:rPr lang="en-US" sz="2000" b="0" dirty="0"/>
              <a:t>Vulnerability Assessment</a:t>
            </a:r>
          </a:p>
          <a:p>
            <a:pPr marL="342900" indent="-342900" algn="l">
              <a:buFont typeface="Arial" charset="0"/>
              <a:buChar char="•"/>
            </a:pPr>
            <a:r>
              <a:rPr lang="en-US" sz="2000" b="0" dirty="0"/>
              <a:t>Security Policy</a:t>
            </a:r>
          </a:p>
          <a:p>
            <a:pPr marL="342900" indent="-342900" algn="l">
              <a:buFont typeface="Arial" charset="0"/>
              <a:buChar char="•"/>
            </a:pPr>
            <a:r>
              <a:rPr lang="en-US" sz="2000" b="0" dirty="0"/>
              <a:t>Risk Analysis</a:t>
            </a:r>
          </a:p>
          <a:p>
            <a:pPr marL="342900" indent="-342900" algn="l">
              <a:buFont typeface="Arial" charset="0"/>
              <a:buChar char="•"/>
            </a:pPr>
            <a:r>
              <a:rPr lang="en-US" sz="2000" b="0" dirty="0"/>
              <a:t>Compliance Strategy</a:t>
            </a:r>
            <a:endParaRPr lang="en-US" sz="2000" b="0" i="1" dirty="0"/>
          </a:p>
          <a:p>
            <a:pPr marL="342900" indent="-342900" algn="l">
              <a:buFont typeface="Arial" charset="0"/>
              <a:buChar char="•"/>
            </a:pPr>
            <a:r>
              <a:rPr lang="en-US" sz="2000" b="0" dirty="0"/>
              <a:t>Operational Security</a:t>
            </a:r>
          </a:p>
          <a:p>
            <a:pPr marL="342900" indent="-342900" algn="l">
              <a:buFont typeface="Arial" charset="0"/>
              <a:buChar char="•"/>
            </a:pPr>
            <a:endParaRPr lang="en-US" sz="2000" b="0" dirty="0"/>
          </a:p>
        </p:txBody>
      </p:sp>
      <p:sp>
        <p:nvSpPr>
          <p:cNvPr id="11" name="Title 1">
            <a:extLst>
              <a:ext uri="{FF2B5EF4-FFF2-40B4-BE49-F238E27FC236}">
                <a16:creationId xmlns:a16="http://schemas.microsoft.com/office/drawing/2014/main" id="{E123C623-6820-4CD1-96B4-AF91EFCE613D}"/>
              </a:ext>
            </a:extLst>
          </p:cNvPr>
          <p:cNvSpPr txBox="1">
            <a:spLocks/>
          </p:cNvSpPr>
          <p:nvPr/>
        </p:nvSpPr>
        <p:spPr>
          <a:xfrm>
            <a:off x="4895342"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2800" dirty="0"/>
              <a:t>Risk Mitigation</a:t>
            </a:r>
            <a:endParaRPr lang="en-US" sz="2800" b="0" dirty="0"/>
          </a:p>
        </p:txBody>
      </p:sp>
      <p:sp>
        <p:nvSpPr>
          <p:cNvPr id="12" name="Title 1">
            <a:extLst>
              <a:ext uri="{FF2B5EF4-FFF2-40B4-BE49-F238E27FC236}">
                <a16:creationId xmlns:a16="http://schemas.microsoft.com/office/drawing/2014/main" id="{11602437-3A59-4C27-B21D-54583CF11245}"/>
              </a:ext>
            </a:extLst>
          </p:cNvPr>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800" dirty="0"/>
              <a:t>Threat Assessment</a:t>
            </a:r>
            <a:endParaRPr lang="en-US" sz="2800" b="0" dirty="0"/>
          </a:p>
        </p:txBody>
      </p:sp>
      <p:sp>
        <p:nvSpPr>
          <p:cNvPr id="13" name="Title 1">
            <a:extLst>
              <a:ext uri="{FF2B5EF4-FFF2-40B4-BE49-F238E27FC236}">
                <a16:creationId xmlns:a16="http://schemas.microsoft.com/office/drawing/2014/main" id="{30779A07-8F06-4999-ACD6-1BEF2DCE2E20}"/>
              </a:ext>
            </a:extLst>
          </p:cNvPr>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Tree>
    <p:extLst>
      <p:ext uri="{BB962C8B-B14F-4D97-AF65-F5344CB8AC3E}">
        <p14:creationId xmlns:p14="http://schemas.microsoft.com/office/powerpoint/2010/main" val="1591509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Daily Routine</a:t>
            </a:r>
          </a:p>
        </p:txBody>
      </p:sp>
      <p:sp>
        <p:nvSpPr>
          <p:cNvPr id="6" name="Shape 70">
            <a:extLst>
              <a:ext uri="{FF2B5EF4-FFF2-40B4-BE49-F238E27FC236}">
                <a16:creationId xmlns:a16="http://schemas.microsoft.com/office/drawing/2014/main" id="{AD77EFE1-692A-4EF3-AE47-E0D8DFEEC958}"/>
              </a:ext>
            </a:extLst>
          </p:cNvPr>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Instructor Demonstrations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Thought Exercises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a:t>
            </a:r>
            <a:r>
              <a:rPr lang="en-US" sz="2800" dirty="0">
                <a:latin typeface="Arial" panose="020B0604020202020204" pitchFamily="34" charset="0"/>
                <a:ea typeface="Roboto" panose="02000000000000000000" pitchFamily="2" charset="0"/>
                <a:cs typeface="Arial" panose="020B0604020202020204" pitchFamily="34" charset="0"/>
              </a:rPr>
              <a:t>Skill Builders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639860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Daily Routine</a:t>
            </a:r>
          </a:p>
        </p:txBody>
      </p:sp>
      <p:sp>
        <p:nvSpPr>
          <p:cNvPr id="4" name="Shape 70">
            <a:extLst>
              <a:ext uri="{FF2B5EF4-FFF2-40B4-BE49-F238E27FC236}">
                <a16:creationId xmlns:a16="http://schemas.microsoft.com/office/drawing/2014/main" id="{E54CAC19-C9BE-4E14-93C2-EDA67D9F05E1}"/>
              </a:ext>
            </a:extLst>
          </p:cNvPr>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Instructor Demonstrations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Thought Exercises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a:t>
            </a:r>
            <a:r>
              <a:rPr lang="en-US" sz="2800" dirty="0">
                <a:latin typeface="Arial" panose="020B0604020202020204" pitchFamily="34" charset="0"/>
                <a:ea typeface="Roboto" panose="02000000000000000000" pitchFamily="2" charset="0"/>
                <a:cs typeface="Arial" panose="020B0604020202020204" pitchFamily="34" charset="0"/>
              </a:rPr>
              <a:t>Skill Builders</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5" name="Rectangle 4">
            <a:extLst>
              <a:ext uri="{FF2B5EF4-FFF2-40B4-BE49-F238E27FC236}">
                <a16:creationId xmlns:a16="http://schemas.microsoft.com/office/drawing/2014/main" id="{B0C6F256-361C-477D-A150-84D96A00650C}"/>
              </a:ext>
            </a:extLst>
          </p:cNvPr>
          <p:cNvSpPr/>
          <p:nvPr/>
        </p:nvSpPr>
        <p:spPr>
          <a:xfrm>
            <a:off x="304801" y="3981690"/>
            <a:ext cx="4648199"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733276D-FE0B-4291-A211-1A6F12DDE242}"/>
              </a:ext>
            </a:extLst>
          </p:cNvPr>
          <p:cNvSpPr txBox="1"/>
          <p:nvPr/>
        </p:nvSpPr>
        <p:spPr>
          <a:xfrm>
            <a:off x="5140326" y="4948889"/>
            <a:ext cx="3600666" cy="400110"/>
          </a:xfrm>
          <a:prstGeom prst="rect">
            <a:avLst/>
          </a:prstGeom>
          <a:noFill/>
        </p:spPr>
        <p:txBody>
          <a:bodyPr wrap="none" rtlCol="0">
            <a:spAutoFit/>
          </a:bodyPr>
          <a:lstStyle/>
          <a:p>
            <a:pPr algn="ctr"/>
            <a:r>
              <a:rPr lang="en-US" sz="20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a:extLst>
              <a:ext uri="{FF2B5EF4-FFF2-40B4-BE49-F238E27FC236}">
                <a16:creationId xmlns:a16="http://schemas.microsoft.com/office/drawing/2014/main" id="{0704BD14-46D5-41C2-9CE1-2AD3AEB96B47}"/>
              </a:ext>
            </a:extLst>
          </p:cNvPr>
          <p:cNvSpPr txBox="1"/>
          <p:nvPr/>
        </p:nvSpPr>
        <p:spPr>
          <a:xfrm>
            <a:off x="5717631" y="5443136"/>
            <a:ext cx="2577950" cy="400110"/>
          </a:xfrm>
          <a:prstGeom prst="rect">
            <a:avLst/>
          </a:prstGeom>
          <a:noFill/>
        </p:spPr>
        <p:txBody>
          <a:bodyPr wrap="none" rtlCol="0">
            <a:spAutoFit/>
          </a:bodyPr>
          <a:lstStyle/>
          <a:p>
            <a:pPr algn="ctr"/>
            <a:r>
              <a:rPr lang="en-US" sz="20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3468156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Curriculum at a Glance</a:t>
            </a:r>
          </a:p>
        </p:txBody>
      </p:sp>
      <p:sp>
        <p:nvSpPr>
          <p:cNvPr id="3" name="Rectangle 2">
            <a:extLst>
              <a:ext uri="{FF2B5EF4-FFF2-40B4-BE49-F238E27FC236}">
                <a16:creationId xmlns:a16="http://schemas.microsoft.com/office/drawing/2014/main" id="{BB7C974E-6DD3-4A81-982E-AC5F3B74FF9A}"/>
              </a:ext>
            </a:extLst>
          </p:cNvPr>
          <p:cNvSpPr/>
          <p:nvPr/>
        </p:nvSpPr>
        <p:spPr>
          <a:xfrm>
            <a:off x="188603" y="843762"/>
            <a:ext cx="2495380" cy="12269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 name="Rectangle 3">
            <a:extLst>
              <a:ext uri="{FF2B5EF4-FFF2-40B4-BE49-F238E27FC236}">
                <a16:creationId xmlns:a16="http://schemas.microsoft.com/office/drawing/2014/main" id="{3961B932-5A72-44CA-8BCF-D77D7E0CA973}"/>
              </a:ext>
            </a:extLst>
          </p:cNvPr>
          <p:cNvSpPr/>
          <p:nvPr/>
        </p:nvSpPr>
        <p:spPr>
          <a:xfrm>
            <a:off x="2885286" y="941307"/>
            <a:ext cx="6030437" cy="7186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5" name="TextBox 4">
            <a:extLst>
              <a:ext uri="{FF2B5EF4-FFF2-40B4-BE49-F238E27FC236}">
                <a16:creationId xmlns:a16="http://schemas.microsoft.com/office/drawing/2014/main" id="{6302081B-E54B-4CB6-A56D-BF7F4A857CA0}"/>
              </a:ext>
            </a:extLst>
          </p:cNvPr>
          <p:cNvSpPr txBox="1"/>
          <p:nvPr/>
        </p:nvSpPr>
        <p:spPr>
          <a:xfrm>
            <a:off x="3031947" y="982894"/>
            <a:ext cx="5883776"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Intro to Computing, Networking, and Programming </a:t>
            </a:r>
            <a:br>
              <a:rPr lang="en-US" sz="1600" b="1"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We’ll begin with an introduction to the command line, Python programming, cryptography, computer networks, and traffic analysis. </a:t>
            </a:r>
            <a:endParaRPr lang="en-US" sz="1200" b="1" u="sng"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7F4B617-AD75-4948-84AD-F442DD1AF56C}"/>
              </a:ext>
            </a:extLst>
          </p:cNvPr>
          <p:cNvSpPr/>
          <p:nvPr/>
        </p:nvSpPr>
        <p:spPr>
          <a:xfrm>
            <a:off x="2868353" y="2360256"/>
            <a:ext cx="6030437" cy="7186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7" name="TextBox 6">
            <a:extLst>
              <a:ext uri="{FF2B5EF4-FFF2-40B4-BE49-F238E27FC236}">
                <a16:creationId xmlns:a16="http://schemas.microsoft.com/office/drawing/2014/main" id="{7630DBB4-03EB-4297-B517-400734AA5F4F}"/>
              </a:ext>
            </a:extLst>
          </p:cNvPr>
          <p:cNvSpPr txBox="1"/>
          <p:nvPr/>
        </p:nvSpPr>
        <p:spPr>
          <a:xfrm>
            <a:off x="2958616" y="2417537"/>
            <a:ext cx="5883776"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Systems, Network, and Browser Security</a:t>
            </a:r>
          </a:p>
          <a:p>
            <a:r>
              <a:rPr lang="en-US" sz="1200" dirty="0">
                <a:latin typeface="Arial" panose="020B0604020202020204" pitchFamily="34" charset="0"/>
                <a:cs typeface="Arial" panose="020B0604020202020204" pitchFamily="34" charset="0"/>
              </a:rPr>
              <a:t>We’ll then dive into the attack and defense of networks, web applications, and operating systems. Here we’ll learn a fleet of ethnical hacking strategies. </a:t>
            </a:r>
            <a:endParaRPr lang="en-US" sz="1200" b="1" u="sng"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1B83320-09FB-45D5-9712-349E4E91BB03}"/>
              </a:ext>
            </a:extLst>
          </p:cNvPr>
          <p:cNvSpPr/>
          <p:nvPr/>
        </p:nvSpPr>
        <p:spPr>
          <a:xfrm>
            <a:off x="2885286" y="3196788"/>
            <a:ext cx="6030437" cy="8232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9" name="TextBox 8">
            <a:extLst>
              <a:ext uri="{FF2B5EF4-FFF2-40B4-BE49-F238E27FC236}">
                <a16:creationId xmlns:a16="http://schemas.microsoft.com/office/drawing/2014/main" id="{01557019-D204-4B87-A10B-3051DACB3FEE}"/>
              </a:ext>
            </a:extLst>
          </p:cNvPr>
          <p:cNvSpPr txBox="1"/>
          <p:nvPr/>
        </p:nvSpPr>
        <p:spPr>
          <a:xfrm>
            <a:off x="2958616" y="3228571"/>
            <a:ext cx="5883776"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Penetration Testing and Threat Hunting</a:t>
            </a:r>
          </a:p>
          <a:p>
            <a:r>
              <a:rPr lang="en-US" sz="1200" dirty="0">
                <a:latin typeface="Arial" panose="020B0604020202020204" pitchFamily="34" charset="0"/>
                <a:cs typeface="Arial" panose="020B0604020202020204" pitchFamily="34" charset="0"/>
              </a:rPr>
              <a:t>We’ll cap our work in offensive security by focusing on penetration testing. We’ll work extensively with tools like Kali Linux, Metasploit, Nmap, and Burp Suite.</a:t>
            </a:r>
            <a:endParaRPr lang="en-US" sz="1200" b="1" u="sng"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0A92EC7-D04D-4529-ADE9-F7654D72C2CC}"/>
              </a:ext>
            </a:extLst>
          </p:cNvPr>
          <p:cNvSpPr/>
          <p:nvPr/>
        </p:nvSpPr>
        <p:spPr>
          <a:xfrm>
            <a:off x="2868353" y="4137836"/>
            <a:ext cx="6030437" cy="7186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1" name="TextBox 10">
            <a:extLst>
              <a:ext uri="{FF2B5EF4-FFF2-40B4-BE49-F238E27FC236}">
                <a16:creationId xmlns:a16="http://schemas.microsoft.com/office/drawing/2014/main" id="{EA7DE40E-BF74-43AA-B892-A2BEDFA6607D}"/>
              </a:ext>
            </a:extLst>
          </p:cNvPr>
          <p:cNvSpPr txBox="1"/>
          <p:nvPr/>
        </p:nvSpPr>
        <p:spPr>
          <a:xfrm>
            <a:off x="2958616" y="4179424"/>
            <a:ext cx="5883776"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Strategy, Governance, and Risk Analysis</a:t>
            </a:r>
          </a:p>
          <a:p>
            <a:r>
              <a:rPr lang="en-US" sz="1200" dirty="0">
                <a:latin typeface="Arial" panose="020B0604020202020204" pitchFamily="34" charset="0"/>
                <a:cs typeface="Arial" panose="020B0604020202020204" pitchFamily="34" charset="0"/>
              </a:rPr>
              <a:t>We’ll then dovetail into topics like incident response, policy, compliance, threat modelling, enterprise strategy, and operational security. </a:t>
            </a:r>
            <a:endParaRPr lang="en-US" sz="1200" b="1" u="sng"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89B5886-B9C3-4698-922C-A6FBE3890275}"/>
              </a:ext>
            </a:extLst>
          </p:cNvPr>
          <p:cNvSpPr/>
          <p:nvPr/>
        </p:nvSpPr>
        <p:spPr>
          <a:xfrm>
            <a:off x="2885286" y="1777839"/>
            <a:ext cx="6030437" cy="464581"/>
          </a:xfrm>
          <a:prstGeom prst="rect">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TextBox 12">
            <a:extLst>
              <a:ext uri="{FF2B5EF4-FFF2-40B4-BE49-F238E27FC236}">
                <a16:creationId xmlns:a16="http://schemas.microsoft.com/office/drawing/2014/main" id="{BE7C8D2A-5718-4299-8421-686DBEB10E26}"/>
              </a:ext>
            </a:extLst>
          </p:cNvPr>
          <p:cNvSpPr txBox="1"/>
          <p:nvPr/>
        </p:nvSpPr>
        <p:spPr>
          <a:xfrm>
            <a:off x="3031947" y="1867012"/>
            <a:ext cx="5883776" cy="307777"/>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Test Prep #1 (Network+)</a:t>
            </a:r>
            <a:endParaRPr lang="en-US" sz="1200" b="1" u="sng"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0D200D6-22D5-4D6A-8424-6513A47EA2AB}"/>
              </a:ext>
            </a:extLst>
          </p:cNvPr>
          <p:cNvSpPr/>
          <p:nvPr/>
        </p:nvSpPr>
        <p:spPr>
          <a:xfrm>
            <a:off x="2868353" y="4976909"/>
            <a:ext cx="6030437" cy="464581"/>
          </a:xfrm>
          <a:prstGeom prst="rect">
            <a:avLst/>
          </a:prstGeom>
          <a:solidFill>
            <a:schemeClr val="accent1">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7" name="TextBox 16">
            <a:extLst>
              <a:ext uri="{FF2B5EF4-FFF2-40B4-BE49-F238E27FC236}">
                <a16:creationId xmlns:a16="http://schemas.microsoft.com/office/drawing/2014/main" id="{0E0BA30D-31DD-47D9-B190-9413240FB5F2}"/>
              </a:ext>
            </a:extLst>
          </p:cNvPr>
          <p:cNvSpPr txBox="1"/>
          <p:nvPr/>
        </p:nvSpPr>
        <p:spPr>
          <a:xfrm>
            <a:off x="2983687" y="5055310"/>
            <a:ext cx="5883776" cy="307777"/>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Test Prep #2 (Security+)</a:t>
            </a:r>
            <a:endParaRPr lang="en-US" sz="1200" b="1" u="sng"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38791C7-5E35-4AF2-A46D-CB48FF890A2A}"/>
              </a:ext>
            </a:extLst>
          </p:cNvPr>
          <p:cNvPicPr>
            <a:picLocks noChangeAspect="1"/>
          </p:cNvPicPr>
          <p:nvPr/>
        </p:nvPicPr>
        <p:blipFill>
          <a:blip r:embed="rId2"/>
          <a:stretch>
            <a:fillRect/>
          </a:stretch>
        </p:blipFill>
        <p:spPr>
          <a:xfrm>
            <a:off x="256986" y="902671"/>
            <a:ext cx="696334" cy="1037538"/>
          </a:xfrm>
          <a:prstGeom prst="rect">
            <a:avLst/>
          </a:prstGeom>
        </p:spPr>
      </p:pic>
      <p:pic>
        <p:nvPicPr>
          <p:cNvPr id="19" name="Picture 18">
            <a:extLst>
              <a:ext uri="{FF2B5EF4-FFF2-40B4-BE49-F238E27FC236}">
                <a16:creationId xmlns:a16="http://schemas.microsoft.com/office/drawing/2014/main" id="{B963C202-793A-4FAC-9C84-4744A3EAECD4}"/>
              </a:ext>
            </a:extLst>
          </p:cNvPr>
          <p:cNvPicPr>
            <a:picLocks noChangeAspect="1"/>
          </p:cNvPicPr>
          <p:nvPr/>
        </p:nvPicPr>
        <p:blipFill>
          <a:blip r:embed="rId3"/>
          <a:stretch>
            <a:fillRect/>
          </a:stretch>
        </p:blipFill>
        <p:spPr>
          <a:xfrm>
            <a:off x="992664" y="945487"/>
            <a:ext cx="746042" cy="994722"/>
          </a:xfrm>
          <a:prstGeom prst="rect">
            <a:avLst/>
          </a:prstGeom>
        </p:spPr>
      </p:pic>
      <p:pic>
        <p:nvPicPr>
          <p:cNvPr id="20" name="Picture 19">
            <a:extLst>
              <a:ext uri="{FF2B5EF4-FFF2-40B4-BE49-F238E27FC236}">
                <a16:creationId xmlns:a16="http://schemas.microsoft.com/office/drawing/2014/main" id="{226F9644-C14C-4A06-8D36-625BA8FA0EB3}"/>
              </a:ext>
            </a:extLst>
          </p:cNvPr>
          <p:cNvPicPr>
            <a:picLocks noChangeAspect="1"/>
          </p:cNvPicPr>
          <p:nvPr/>
        </p:nvPicPr>
        <p:blipFill>
          <a:blip r:embed="rId4"/>
          <a:stretch>
            <a:fillRect/>
          </a:stretch>
        </p:blipFill>
        <p:spPr>
          <a:xfrm>
            <a:off x="1829503" y="958934"/>
            <a:ext cx="741289" cy="981275"/>
          </a:xfrm>
          <a:prstGeom prst="rect">
            <a:avLst/>
          </a:prstGeom>
        </p:spPr>
      </p:pic>
      <p:sp>
        <p:nvSpPr>
          <p:cNvPr id="21" name="Rectangle 20">
            <a:extLst>
              <a:ext uri="{FF2B5EF4-FFF2-40B4-BE49-F238E27FC236}">
                <a16:creationId xmlns:a16="http://schemas.microsoft.com/office/drawing/2014/main" id="{9AD167FA-3A5D-44BB-BF39-13E4C44486DE}"/>
              </a:ext>
            </a:extLst>
          </p:cNvPr>
          <p:cNvSpPr/>
          <p:nvPr/>
        </p:nvSpPr>
        <p:spPr>
          <a:xfrm>
            <a:off x="180224" y="2182223"/>
            <a:ext cx="2495380" cy="12269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2" name="Rectangle 21">
            <a:extLst>
              <a:ext uri="{FF2B5EF4-FFF2-40B4-BE49-F238E27FC236}">
                <a16:creationId xmlns:a16="http://schemas.microsoft.com/office/drawing/2014/main" id="{2A2F090E-B49D-4F7A-BF59-7EBEEC559FB9}"/>
              </a:ext>
            </a:extLst>
          </p:cNvPr>
          <p:cNvSpPr/>
          <p:nvPr/>
        </p:nvSpPr>
        <p:spPr>
          <a:xfrm>
            <a:off x="163626" y="3519844"/>
            <a:ext cx="2495380" cy="12269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3" name="Rectangle 22">
            <a:extLst>
              <a:ext uri="{FF2B5EF4-FFF2-40B4-BE49-F238E27FC236}">
                <a16:creationId xmlns:a16="http://schemas.microsoft.com/office/drawing/2014/main" id="{0FDE6771-4A01-4836-8729-57C0E23A7B9E}"/>
              </a:ext>
            </a:extLst>
          </p:cNvPr>
          <p:cNvSpPr/>
          <p:nvPr/>
        </p:nvSpPr>
        <p:spPr>
          <a:xfrm>
            <a:off x="163626" y="4869046"/>
            <a:ext cx="2495380" cy="122695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grpSp>
        <p:nvGrpSpPr>
          <p:cNvPr id="24" name="Group 23">
            <a:extLst>
              <a:ext uri="{FF2B5EF4-FFF2-40B4-BE49-F238E27FC236}">
                <a16:creationId xmlns:a16="http://schemas.microsoft.com/office/drawing/2014/main" id="{181857BE-B3A5-4F8B-AB8E-989DD8415B3F}"/>
              </a:ext>
            </a:extLst>
          </p:cNvPr>
          <p:cNvGrpSpPr/>
          <p:nvPr/>
        </p:nvGrpSpPr>
        <p:grpSpPr>
          <a:xfrm>
            <a:off x="234134" y="4960198"/>
            <a:ext cx="2354363" cy="1054193"/>
            <a:chOff x="259437" y="4908411"/>
            <a:chExt cx="2422969" cy="1054193"/>
          </a:xfrm>
        </p:grpSpPr>
        <p:pic>
          <p:nvPicPr>
            <p:cNvPr id="25" name="Picture 24">
              <a:extLst>
                <a:ext uri="{FF2B5EF4-FFF2-40B4-BE49-F238E27FC236}">
                  <a16:creationId xmlns:a16="http://schemas.microsoft.com/office/drawing/2014/main" id="{3BEC8064-262D-4483-8E37-3FE036F300CD}"/>
                </a:ext>
              </a:extLst>
            </p:cNvPr>
            <p:cNvPicPr>
              <a:picLocks noChangeAspect="1"/>
            </p:cNvPicPr>
            <p:nvPr/>
          </p:nvPicPr>
          <p:blipFill>
            <a:blip r:embed="rId5"/>
            <a:stretch>
              <a:fillRect/>
            </a:stretch>
          </p:blipFill>
          <p:spPr>
            <a:xfrm>
              <a:off x="1071919" y="4908411"/>
              <a:ext cx="823434" cy="1013215"/>
            </a:xfrm>
            <a:prstGeom prst="rect">
              <a:avLst/>
            </a:prstGeom>
          </p:spPr>
        </p:pic>
        <p:pic>
          <p:nvPicPr>
            <p:cNvPr id="26" name="Picture 25">
              <a:extLst>
                <a:ext uri="{FF2B5EF4-FFF2-40B4-BE49-F238E27FC236}">
                  <a16:creationId xmlns:a16="http://schemas.microsoft.com/office/drawing/2014/main" id="{6A547C31-7467-4261-886B-8DFA1FD957F1}"/>
                </a:ext>
              </a:extLst>
            </p:cNvPr>
            <p:cNvPicPr>
              <a:picLocks noChangeAspect="1"/>
            </p:cNvPicPr>
            <p:nvPr/>
          </p:nvPicPr>
          <p:blipFill>
            <a:blip r:embed="rId6"/>
            <a:stretch>
              <a:fillRect/>
            </a:stretch>
          </p:blipFill>
          <p:spPr>
            <a:xfrm>
              <a:off x="259437" y="4908411"/>
              <a:ext cx="753677" cy="1049005"/>
            </a:xfrm>
            <a:prstGeom prst="rect">
              <a:avLst/>
            </a:prstGeom>
          </p:spPr>
        </p:pic>
        <p:pic>
          <p:nvPicPr>
            <p:cNvPr id="27" name="Picture 26">
              <a:extLst>
                <a:ext uri="{FF2B5EF4-FFF2-40B4-BE49-F238E27FC236}">
                  <a16:creationId xmlns:a16="http://schemas.microsoft.com/office/drawing/2014/main" id="{E3AA36E6-FBB0-44BF-B56B-EB85B192FBFE}"/>
                </a:ext>
              </a:extLst>
            </p:cNvPr>
            <p:cNvPicPr>
              <a:picLocks noChangeAspect="1"/>
            </p:cNvPicPr>
            <p:nvPr/>
          </p:nvPicPr>
          <p:blipFill>
            <a:blip r:embed="rId7"/>
            <a:stretch>
              <a:fillRect/>
            </a:stretch>
          </p:blipFill>
          <p:spPr>
            <a:xfrm>
              <a:off x="1950327" y="4908411"/>
              <a:ext cx="732079" cy="1054193"/>
            </a:xfrm>
            <a:prstGeom prst="rect">
              <a:avLst/>
            </a:prstGeom>
          </p:spPr>
        </p:pic>
      </p:grpSp>
      <p:pic>
        <p:nvPicPr>
          <p:cNvPr id="28" name="Picture 27">
            <a:extLst>
              <a:ext uri="{FF2B5EF4-FFF2-40B4-BE49-F238E27FC236}">
                <a16:creationId xmlns:a16="http://schemas.microsoft.com/office/drawing/2014/main" id="{580B3B94-BB1E-4ADD-9A7E-6E63B84D924B}"/>
              </a:ext>
            </a:extLst>
          </p:cNvPr>
          <p:cNvPicPr>
            <a:picLocks noChangeAspect="1"/>
          </p:cNvPicPr>
          <p:nvPr/>
        </p:nvPicPr>
        <p:blipFill>
          <a:blip r:embed="rId8"/>
          <a:stretch>
            <a:fillRect/>
          </a:stretch>
        </p:blipFill>
        <p:spPr>
          <a:xfrm>
            <a:off x="282061" y="2280050"/>
            <a:ext cx="732171" cy="1041200"/>
          </a:xfrm>
          <a:prstGeom prst="rect">
            <a:avLst/>
          </a:prstGeom>
        </p:spPr>
      </p:pic>
      <p:pic>
        <p:nvPicPr>
          <p:cNvPr id="29" name="Picture 28">
            <a:extLst>
              <a:ext uri="{FF2B5EF4-FFF2-40B4-BE49-F238E27FC236}">
                <a16:creationId xmlns:a16="http://schemas.microsoft.com/office/drawing/2014/main" id="{C07E263A-AE79-4F89-A249-1EE836AAF11B}"/>
              </a:ext>
            </a:extLst>
          </p:cNvPr>
          <p:cNvPicPr>
            <a:picLocks noChangeAspect="1"/>
          </p:cNvPicPr>
          <p:nvPr/>
        </p:nvPicPr>
        <p:blipFill>
          <a:blip r:embed="rId9"/>
          <a:stretch>
            <a:fillRect/>
          </a:stretch>
        </p:blipFill>
        <p:spPr>
          <a:xfrm>
            <a:off x="1063173" y="2264523"/>
            <a:ext cx="813974" cy="1045773"/>
          </a:xfrm>
          <a:prstGeom prst="rect">
            <a:avLst/>
          </a:prstGeom>
        </p:spPr>
      </p:pic>
      <p:pic>
        <p:nvPicPr>
          <p:cNvPr id="30" name="Picture 29">
            <a:extLst>
              <a:ext uri="{FF2B5EF4-FFF2-40B4-BE49-F238E27FC236}">
                <a16:creationId xmlns:a16="http://schemas.microsoft.com/office/drawing/2014/main" id="{21AFF091-4D61-4E90-B1F6-1BBEDFDD04C9}"/>
              </a:ext>
            </a:extLst>
          </p:cNvPr>
          <p:cNvPicPr>
            <a:picLocks noChangeAspect="1"/>
          </p:cNvPicPr>
          <p:nvPr/>
        </p:nvPicPr>
        <p:blipFill>
          <a:blip r:embed="rId10"/>
          <a:stretch>
            <a:fillRect/>
          </a:stretch>
        </p:blipFill>
        <p:spPr>
          <a:xfrm>
            <a:off x="1920256" y="2265145"/>
            <a:ext cx="719651" cy="1061109"/>
          </a:xfrm>
          <a:prstGeom prst="rect">
            <a:avLst/>
          </a:prstGeom>
        </p:spPr>
      </p:pic>
      <p:pic>
        <p:nvPicPr>
          <p:cNvPr id="31" name="Picture 30">
            <a:extLst>
              <a:ext uri="{FF2B5EF4-FFF2-40B4-BE49-F238E27FC236}">
                <a16:creationId xmlns:a16="http://schemas.microsoft.com/office/drawing/2014/main" id="{20BED78A-023B-45C8-ACAF-A40110D68A49}"/>
              </a:ext>
            </a:extLst>
          </p:cNvPr>
          <p:cNvPicPr>
            <a:picLocks noChangeAspect="1"/>
          </p:cNvPicPr>
          <p:nvPr/>
        </p:nvPicPr>
        <p:blipFill>
          <a:blip r:embed="rId11"/>
          <a:stretch>
            <a:fillRect/>
          </a:stretch>
        </p:blipFill>
        <p:spPr>
          <a:xfrm>
            <a:off x="234134" y="3604211"/>
            <a:ext cx="712338" cy="1083224"/>
          </a:xfrm>
          <a:prstGeom prst="rect">
            <a:avLst/>
          </a:prstGeom>
        </p:spPr>
      </p:pic>
      <p:pic>
        <p:nvPicPr>
          <p:cNvPr id="32" name="Picture 31">
            <a:extLst>
              <a:ext uri="{FF2B5EF4-FFF2-40B4-BE49-F238E27FC236}">
                <a16:creationId xmlns:a16="http://schemas.microsoft.com/office/drawing/2014/main" id="{C692FD8A-B415-444D-8783-8B6217C9E828}"/>
              </a:ext>
            </a:extLst>
          </p:cNvPr>
          <p:cNvPicPr>
            <a:picLocks noChangeAspect="1"/>
          </p:cNvPicPr>
          <p:nvPr/>
        </p:nvPicPr>
        <p:blipFill>
          <a:blip r:embed="rId12"/>
          <a:stretch>
            <a:fillRect/>
          </a:stretch>
        </p:blipFill>
        <p:spPr>
          <a:xfrm>
            <a:off x="1023611" y="3594485"/>
            <a:ext cx="853536" cy="1121790"/>
          </a:xfrm>
          <a:prstGeom prst="rect">
            <a:avLst/>
          </a:prstGeom>
        </p:spPr>
      </p:pic>
      <p:pic>
        <p:nvPicPr>
          <p:cNvPr id="33" name="Picture 32">
            <a:extLst>
              <a:ext uri="{FF2B5EF4-FFF2-40B4-BE49-F238E27FC236}">
                <a16:creationId xmlns:a16="http://schemas.microsoft.com/office/drawing/2014/main" id="{1498B1E0-BDF5-48D2-ACC2-28C9AA5F0C7F}"/>
              </a:ext>
            </a:extLst>
          </p:cNvPr>
          <p:cNvPicPr>
            <a:picLocks noChangeAspect="1"/>
          </p:cNvPicPr>
          <p:nvPr/>
        </p:nvPicPr>
        <p:blipFill>
          <a:blip r:embed="rId13"/>
          <a:stretch>
            <a:fillRect/>
          </a:stretch>
        </p:blipFill>
        <p:spPr>
          <a:xfrm>
            <a:off x="1922127" y="3594515"/>
            <a:ext cx="700847" cy="1092920"/>
          </a:xfrm>
          <a:prstGeom prst="rect">
            <a:avLst/>
          </a:prstGeom>
        </p:spPr>
      </p:pic>
      <p:sp>
        <p:nvSpPr>
          <p:cNvPr id="34" name="Rectangle 33">
            <a:extLst>
              <a:ext uri="{FF2B5EF4-FFF2-40B4-BE49-F238E27FC236}">
                <a16:creationId xmlns:a16="http://schemas.microsoft.com/office/drawing/2014/main" id="{2E2E9544-D716-43C2-A428-1330DA1842AF}"/>
              </a:ext>
            </a:extLst>
          </p:cNvPr>
          <p:cNvSpPr/>
          <p:nvPr/>
        </p:nvSpPr>
        <p:spPr>
          <a:xfrm>
            <a:off x="2868353" y="5555219"/>
            <a:ext cx="6030437" cy="464581"/>
          </a:xfrm>
          <a:prstGeom prst="rect">
            <a:avLst/>
          </a:prstGeom>
          <a:solidFill>
            <a:schemeClr val="accent4">
              <a:lumMod val="20000"/>
              <a:lumOff val="8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5" name="TextBox 34">
            <a:extLst>
              <a:ext uri="{FF2B5EF4-FFF2-40B4-BE49-F238E27FC236}">
                <a16:creationId xmlns:a16="http://schemas.microsoft.com/office/drawing/2014/main" id="{AED2A10B-7C3C-42AB-9EF5-0564066DAC04}"/>
              </a:ext>
            </a:extLst>
          </p:cNvPr>
          <p:cNvSpPr txBox="1"/>
          <p:nvPr/>
        </p:nvSpPr>
        <p:spPr>
          <a:xfrm>
            <a:off x="2983687" y="5633620"/>
            <a:ext cx="5883776" cy="307777"/>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Special Topics and Final Projects</a:t>
            </a:r>
            <a:endParaRPr lang="en-US" sz="1200" b="1" u="sng" dirty="0">
              <a:latin typeface="Arial" panose="020B0604020202020204" pitchFamily="34" charset="0"/>
              <a:cs typeface="Arial" panose="020B0604020202020204" pitchFamily="34" charset="0"/>
            </a:endParaRPr>
          </a:p>
        </p:txBody>
      </p:sp>
      <p:pic>
        <p:nvPicPr>
          <p:cNvPr id="1026" name="Picture 2" descr="Learning the bash Shell: Unix Shell Programming (In a Nutshell (O'Reilly))">
            <a:extLst>
              <a:ext uri="{FF2B5EF4-FFF2-40B4-BE49-F238E27FC236}">
                <a16:creationId xmlns:a16="http://schemas.microsoft.com/office/drawing/2014/main" id="{26E0F69B-6579-4BE2-B496-CC964C4B966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783" r="15764"/>
          <a:stretch/>
        </p:blipFill>
        <p:spPr bwMode="auto">
          <a:xfrm>
            <a:off x="958698" y="948634"/>
            <a:ext cx="813974" cy="1037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Hacker Playbook 3: Practical Guide To Penetration Testing">
            <a:extLst>
              <a:ext uri="{FF2B5EF4-FFF2-40B4-BE49-F238E27FC236}">
                <a16:creationId xmlns:a16="http://schemas.microsoft.com/office/drawing/2014/main" id="{D00750E5-D7A0-4A22-A642-D70E3FA5242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6758" r="15687"/>
          <a:stretch/>
        </p:blipFill>
        <p:spPr bwMode="auto">
          <a:xfrm>
            <a:off x="1043610" y="3594485"/>
            <a:ext cx="822119" cy="11217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Kali Linux: Security Testing, Penetration Testing, and Ethical Hacking">
            <a:extLst>
              <a:ext uri="{FF2B5EF4-FFF2-40B4-BE49-F238E27FC236}">
                <a16:creationId xmlns:a16="http://schemas.microsoft.com/office/drawing/2014/main" id="{C239DBF3-22F1-4A98-9CAB-4CCE94B41A1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3303" r="13303"/>
          <a:stretch/>
        </p:blipFill>
        <p:spPr bwMode="auto">
          <a:xfrm>
            <a:off x="1897146" y="3594485"/>
            <a:ext cx="733966" cy="11080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ages-na.ssl-images-amazon.com/images/I/31nyO6DhPAL._SX322_BO1,204,203,200_.jpg">
            <a:extLst>
              <a:ext uri="{FF2B5EF4-FFF2-40B4-BE49-F238E27FC236}">
                <a16:creationId xmlns:a16="http://schemas.microsoft.com/office/drawing/2014/main" id="{2EC027B4-47DD-4B72-BD4A-7A368E1EB63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38570" y="3614439"/>
            <a:ext cx="707902" cy="109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23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763000" cy="653854"/>
          </a:xfrm>
        </p:spPr>
        <p:txBody>
          <a:bodyPr>
            <a:normAutofit/>
          </a:bodyPr>
          <a:lstStyle/>
          <a:p>
            <a:r>
              <a:rPr lang="en-US" dirty="0"/>
              <a:t>Example Activity: Build A Password Cracker</a:t>
            </a:r>
          </a:p>
        </p:txBody>
      </p:sp>
      <p:grpSp>
        <p:nvGrpSpPr>
          <p:cNvPr id="5" name="Group 4">
            <a:extLst>
              <a:ext uri="{FF2B5EF4-FFF2-40B4-BE49-F238E27FC236}">
                <a16:creationId xmlns:a16="http://schemas.microsoft.com/office/drawing/2014/main" id="{4581BB1B-DA4B-4A71-A8B4-0FF3A8D224DF}"/>
              </a:ext>
            </a:extLst>
          </p:cNvPr>
          <p:cNvGrpSpPr/>
          <p:nvPr/>
        </p:nvGrpSpPr>
        <p:grpSpPr>
          <a:xfrm>
            <a:off x="10886" y="672690"/>
            <a:ext cx="9133114" cy="3886200"/>
            <a:chOff x="10886" y="2209800"/>
            <a:chExt cx="8955735" cy="3719788"/>
          </a:xfrm>
        </p:grpSpPr>
        <p:pic>
          <p:nvPicPr>
            <p:cNvPr id="3" name="Picture 2">
              <a:extLst>
                <a:ext uri="{FF2B5EF4-FFF2-40B4-BE49-F238E27FC236}">
                  <a16:creationId xmlns:a16="http://schemas.microsoft.com/office/drawing/2014/main" id="{CBEDFC66-0C6D-4C4B-841E-C9B3151747C1}"/>
                </a:ext>
              </a:extLst>
            </p:cNvPr>
            <p:cNvPicPr>
              <a:picLocks noChangeAspect="1"/>
            </p:cNvPicPr>
            <p:nvPr/>
          </p:nvPicPr>
          <p:blipFill>
            <a:blip r:embed="rId2"/>
            <a:stretch>
              <a:fillRect/>
            </a:stretch>
          </p:blipFill>
          <p:spPr>
            <a:xfrm>
              <a:off x="1066186" y="2209800"/>
              <a:ext cx="7900435" cy="3719788"/>
            </a:xfrm>
            <a:prstGeom prst="rect">
              <a:avLst/>
            </a:prstGeom>
          </p:spPr>
        </p:pic>
        <p:pic>
          <p:nvPicPr>
            <p:cNvPr id="4" name="Picture 3">
              <a:extLst>
                <a:ext uri="{FF2B5EF4-FFF2-40B4-BE49-F238E27FC236}">
                  <a16:creationId xmlns:a16="http://schemas.microsoft.com/office/drawing/2014/main" id="{2874AFA9-E8AC-4FE6-9F2D-0B147C856CA6}"/>
                </a:ext>
              </a:extLst>
            </p:cNvPr>
            <p:cNvPicPr>
              <a:picLocks noChangeAspect="1"/>
            </p:cNvPicPr>
            <p:nvPr/>
          </p:nvPicPr>
          <p:blipFill>
            <a:blip r:embed="rId3"/>
            <a:stretch>
              <a:fillRect/>
            </a:stretch>
          </p:blipFill>
          <p:spPr>
            <a:xfrm>
              <a:off x="10886" y="2209800"/>
              <a:ext cx="1055300" cy="3719788"/>
            </a:xfrm>
            <a:prstGeom prst="rect">
              <a:avLst/>
            </a:prstGeom>
          </p:spPr>
        </p:pic>
      </p:grpSp>
      <p:sp>
        <p:nvSpPr>
          <p:cNvPr id="6" name="Content Placeholder 2">
            <a:extLst>
              <a:ext uri="{FF2B5EF4-FFF2-40B4-BE49-F238E27FC236}">
                <a16:creationId xmlns:a16="http://schemas.microsoft.com/office/drawing/2014/main" id="{AB05030C-1D70-454B-AAEE-D3B7809CBEDA}"/>
              </a:ext>
            </a:extLst>
          </p:cNvPr>
          <p:cNvSpPr txBox="1">
            <a:spLocks/>
          </p:cNvSpPr>
          <p:nvPr/>
        </p:nvSpPr>
        <p:spPr>
          <a:xfrm>
            <a:off x="152400" y="4876800"/>
            <a:ext cx="8915400" cy="1371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600" dirty="0">
                <a:latin typeface="Arial" panose="020B0604020202020204" pitchFamily="34" charset="0"/>
                <a:cs typeface="Arial" panose="020B0604020202020204" pitchFamily="34" charset="0"/>
              </a:rPr>
              <a:t>We’ll learn to write Python code that breaks into password-encrypted files using a brute-force algorithm that checks tens of thousands of common passwords. </a:t>
            </a:r>
          </a:p>
        </p:txBody>
      </p:sp>
    </p:spTree>
    <p:extLst>
      <p:ext uri="{BB962C8B-B14F-4D97-AF65-F5344CB8AC3E}">
        <p14:creationId xmlns:p14="http://schemas.microsoft.com/office/powerpoint/2010/main" val="184046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763000" cy="653854"/>
          </a:xfrm>
        </p:spPr>
        <p:txBody>
          <a:bodyPr>
            <a:normAutofit/>
          </a:bodyPr>
          <a:lstStyle/>
          <a:p>
            <a:r>
              <a:rPr lang="en-US" dirty="0"/>
              <a:t>Example Activity: Analyze Network Traffic for Malware</a:t>
            </a:r>
          </a:p>
        </p:txBody>
      </p:sp>
      <p:grpSp>
        <p:nvGrpSpPr>
          <p:cNvPr id="6" name="Group 5">
            <a:extLst>
              <a:ext uri="{FF2B5EF4-FFF2-40B4-BE49-F238E27FC236}">
                <a16:creationId xmlns:a16="http://schemas.microsoft.com/office/drawing/2014/main" id="{10CABDAC-5A1F-4D1E-927A-FA5AAF046EA1}"/>
              </a:ext>
            </a:extLst>
          </p:cNvPr>
          <p:cNvGrpSpPr/>
          <p:nvPr/>
        </p:nvGrpSpPr>
        <p:grpSpPr>
          <a:xfrm>
            <a:off x="312420" y="838200"/>
            <a:ext cx="5638800" cy="5378629"/>
            <a:chOff x="1981200" y="838200"/>
            <a:chExt cx="5638800" cy="5378629"/>
          </a:xfrm>
        </p:grpSpPr>
        <p:pic>
          <p:nvPicPr>
            <p:cNvPr id="4" name="Picture 3" descr="A screenshot of a social media post&#10;&#10;Description generated with very high confidence">
              <a:extLst>
                <a:ext uri="{FF2B5EF4-FFF2-40B4-BE49-F238E27FC236}">
                  <a16:creationId xmlns:a16="http://schemas.microsoft.com/office/drawing/2014/main" id="{E53865B9-5169-460E-98A1-E946A838F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838200"/>
              <a:ext cx="5638800" cy="5378629"/>
            </a:xfrm>
            <a:prstGeom prst="rect">
              <a:avLst/>
            </a:prstGeom>
          </p:spPr>
        </p:pic>
        <p:sp>
          <p:nvSpPr>
            <p:cNvPr id="5" name="Rectangle 4">
              <a:extLst>
                <a:ext uri="{FF2B5EF4-FFF2-40B4-BE49-F238E27FC236}">
                  <a16:creationId xmlns:a16="http://schemas.microsoft.com/office/drawing/2014/main" id="{9AE59FC6-F966-47F8-846A-DCCF7223ECC7}"/>
                </a:ext>
              </a:extLst>
            </p:cNvPr>
            <p:cNvSpPr/>
            <p:nvPr/>
          </p:nvSpPr>
          <p:spPr>
            <a:xfrm>
              <a:off x="4114800" y="1828800"/>
              <a:ext cx="32766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2">
            <a:extLst>
              <a:ext uri="{FF2B5EF4-FFF2-40B4-BE49-F238E27FC236}">
                <a16:creationId xmlns:a16="http://schemas.microsoft.com/office/drawing/2014/main" id="{E7533654-FC40-4389-B8E0-50B0862257F2}"/>
              </a:ext>
            </a:extLst>
          </p:cNvPr>
          <p:cNvSpPr txBox="1">
            <a:spLocks/>
          </p:cNvSpPr>
          <p:nvPr/>
        </p:nvSpPr>
        <p:spPr>
          <a:xfrm>
            <a:off x="6096000" y="1850571"/>
            <a:ext cx="2971800" cy="2514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600" dirty="0">
                <a:latin typeface="Arial" panose="020B0604020202020204" pitchFamily="34" charset="0"/>
                <a:cs typeface="Arial" panose="020B0604020202020204" pitchFamily="34" charset="0"/>
              </a:rPr>
              <a:t>We’ll learn to process complex network traffic logs to find evidence of malware being sent across networks. </a:t>
            </a:r>
          </a:p>
        </p:txBody>
      </p:sp>
    </p:spTree>
    <p:extLst>
      <p:ext uri="{BB962C8B-B14F-4D97-AF65-F5344CB8AC3E}">
        <p14:creationId xmlns:p14="http://schemas.microsoft.com/office/powerpoint/2010/main" val="654110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763000" cy="653854"/>
          </a:xfrm>
        </p:spPr>
        <p:txBody>
          <a:bodyPr>
            <a:normAutofit/>
          </a:bodyPr>
          <a:lstStyle/>
          <a:p>
            <a:r>
              <a:rPr lang="en-US" dirty="0"/>
              <a:t>Example Activity: Encryption/Decryption Systems</a:t>
            </a:r>
          </a:p>
        </p:txBody>
      </p:sp>
      <p:sp>
        <p:nvSpPr>
          <p:cNvPr id="8" name="Rectangle 7">
            <a:extLst>
              <a:ext uri="{FF2B5EF4-FFF2-40B4-BE49-F238E27FC236}">
                <a16:creationId xmlns:a16="http://schemas.microsoft.com/office/drawing/2014/main" id="{2D4764D0-93DB-4147-88C9-D5CAB7B525CC}"/>
              </a:ext>
            </a:extLst>
          </p:cNvPr>
          <p:cNvSpPr/>
          <p:nvPr/>
        </p:nvSpPr>
        <p:spPr>
          <a:xfrm>
            <a:off x="304800" y="1833411"/>
            <a:ext cx="2514600" cy="1752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Readable</a:t>
            </a:r>
          </a:p>
          <a:p>
            <a:pPr algn="ctr"/>
            <a:r>
              <a:rPr lang="en-US" sz="2400" dirty="0">
                <a:solidFill>
                  <a:schemeClr val="tx1"/>
                </a:solidFill>
              </a:rPr>
              <a:t>Message, </a:t>
            </a:r>
          </a:p>
          <a:p>
            <a:pPr algn="ctr"/>
            <a:r>
              <a:rPr lang="en-US" sz="2400" dirty="0">
                <a:solidFill>
                  <a:schemeClr val="tx1"/>
                </a:solidFill>
              </a:rPr>
              <a:t>File, or Data</a:t>
            </a:r>
          </a:p>
        </p:txBody>
      </p:sp>
      <p:sp>
        <p:nvSpPr>
          <p:cNvPr id="9" name="TextBox 8">
            <a:extLst>
              <a:ext uri="{FF2B5EF4-FFF2-40B4-BE49-F238E27FC236}">
                <a16:creationId xmlns:a16="http://schemas.microsoft.com/office/drawing/2014/main" id="{2F127D15-E7BB-4A41-872E-5CF6EA5C49D2}"/>
              </a:ext>
            </a:extLst>
          </p:cNvPr>
          <p:cNvSpPr txBox="1"/>
          <p:nvPr/>
        </p:nvSpPr>
        <p:spPr>
          <a:xfrm>
            <a:off x="648686" y="1360443"/>
            <a:ext cx="1826827" cy="461665"/>
          </a:xfrm>
          <a:prstGeom prst="rect">
            <a:avLst/>
          </a:prstGeom>
          <a:noFill/>
        </p:spPr>
        <p:txBody>
          <a:bodyPr wrap="square" rtlCol="0">
            <a:spAutoFit/>
          </a:bodyPr>
          <a:lstStyle/>
          <a:p>
            <a:pPr algn="ctr"/>
            <a:r>
              <a:rPr lang="en-US" sz="2400" b="1" dirty="0"/>
              <a:t>Plaintext</a:t>
            </a:r>
          </a:p>
        </p:txBody>
      </p:sp>
      <p:sp>
        <p:nvSpPr>
          <p:cNvPr id="10" name="Rectangle 9">
            <a:extLst>
              <a:ext uri="{FF2B5EF4-FFF2-40B4-BE49-F238E27FC236}">
                <a16:creationId xmlns:a16="http://schemas.microsoft.com/office/drawing/2014/main" id="{EB10465F-DFF0-495D-8CCC-69404D6E8996}"/>
              </a:ext>
            </a:extLst>
          </p:cNvPr>
          <p:cNvSpPr/>
          <p:nvPr/>
        </p:nvSpPr>
        <p:spPr>
          <a:xfrm>
            <a:off x="6291943" y="1804382"/>
            <a:ext cx="2514600" cy="17526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Encrypted</a:t>
            </a:r>
            <a:r>
              <a:rPr lang="en-US" sz="2400" dirty="0">
                <a:solidFill>
                  <a:schemeClr val="tx1"/>
                </a:solidFill>
              </a:rPr>
              <a:t> Message, File, or Data</a:t>
            </a:r>
          </a:p>
        </p:txBody>
      </p:sp>
      <p:sp>
        <p:nvSpPr>
          <p:cNvPr id="11" name="TextBox 10">
            <a:extLst>
              <a:ext uri="{FF2B5EF4-FFF2-40B4-BE49-F238E27FC236}">
                <a16:creationId xmlns:a16="http://schemas.microsoft.com/office/drawing/2014/main" id="{3D4F1C00-0796-4DF6-95AA-3E85A18A1AED}"/>
              </a:ext>
            </a:extLst>
          </p:cNvPr>
          <p:cNvSpPr txBox="1"/>
          <p:nvPr/>
        </p:nvSpPr>
        <p:spPr>
          <a:xfrm>
            <a:off x="6635829" y="1309999"/>
            <a:ext cx="1826827" cy="461665"/>
          </a:xfrm>
          <a:prstGeom prst="rect">
            <a:avLst/>
          </a:prstGeom>
          <a:noFill/>
        </p:spPr>
        <p:txBody>
          <a:bodyPr wrap="square" rtlCol="0">
            <a:spAutoFit/>
          </a:bodyPr>
          <a:lstStyle/>
          <a:p>
            <a:pPr algn="ctr"/>
            <a:r>
              <a:rPr lang="en-US" sz="2400" b="1" dirty="0"/>
              <a:t>Ciphertext</a:t>
            </a:r>
          </a:p>
        </p:txBody>
      </p:sp>
      <p:cxnSp>
        <p:nvCxnSpPr>
          <p:cNvPr id="12" name="Straight Arrow Connector 11">
            <a:extLst>
              <a:ext uri="{FF2B5EF4-FFF2-40B4-BE49-F238E27FC236}">
                <a16:creationId xmlns:a16="http://schemas.microsoft.com/office/drawing/2014/main" id="{A417116B-98FC-4580-8E01-1E8FAD669607}"/>
              </a:ext>
            </a:extLst>
          </p:cNvPr>
          <p:cNvCxnSpPr>
            <a:cxnSpLocks/>
          </p:cNvCxnSpPr>
          <p:nvPr/>
        </p:nvCxnSpPr>
        <p:spPr>
          <a:xfrm>
            <a:off x="2932137" y="1971910"/>
            <a:ext cx="3316263"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2" descr="Image result for key clipart">
            <a:extLst>
              <a:ext uri="{FF2B5EF4-FFF2-40B4-BE49-F238E27FC236}">
                <a16:creationId xmlns:a16="http://schemas.microsoft.com/office/drawing/2014/main" id="{A99CB4C7-D70A-4DEA-A18B-796E5792E6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7450" y="2170419"/>
            <a:ext cx="990600" cy="10331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956BB0-6DDC-4088-8E98-76295C3398EA}"/>
              </a:ext>
            </a:extLst>
          </p:cNvPr>
          <p:cNvSpPr txBox="1"/>
          <p:nvPr/>
        </p:nvSpPr>
        <p:spPr>
          <a:xfrm>
            <a:off x="3676854" y="1517167"/>
            <a:ext cx="1826827" cy="369332"/>
          </a:xfrm>
          <a:prstGeom prst="rect">
            <a:avLst/>
          </a:prstGeom>
          <a:noFill/>
        </p:spPr>
        <p:txBody>
          <a:bodyPr wrap="square" rtlCol="0">
            <a:spAutoFit/>
          </a:bodyPr>
          <a:lstStyle/>
          <a:p>
            <a:pPr algn="ctr"/>
            <a:r>
              <a:rPr lang="en-US" b="1" dirty="0"/>
              <a:t>Encryption</a:t>
            </a:r>
          </a:p>
        </p:txBody>
      </p:sp>
      <p:cxnSp>
        <p:nvCxnSpPr>
          <p:cNvPr id="15" name="Straight Arrow Connector 14">
            <a:extLst>
              <a:ext uri="{FF2B5EF4-FFF2-40B4-BE49-F238E27FC236}">
                <a16:creationId xmlns:a16="http://schemas.microsoft.com/office/drawing/2014/main" id="{C535DA56-D664-4600-8C11-FB6547002D3E}"/>
              </a:ext>
            </a:extLst>
          </p:cNvPr>
          <p:cNvCxnSpPr>
            <a:cxnSpLocks/>
          </p:cNvCxnSpPr>
          <p:nvPr/>
        </p:nvCxnSpPr>
        <p:spPr>
          <a:xfrm flipH="1">
            <a:off x="2849759" y="3352800"/>
            <a:ext cx="3316263"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6C88A7-89E3-41C3-B296-A3112A92E93E}"/>
              </a:ext>
            </a:extLst>
          </p:cNvPr>
          <p:cNvSpPr txBox="1"/>
          <p:nvPr/>
        </p:nvSpPr>
        <p:spPr>
          <a:xfrm>
            <a:off x="3691270" y="3396190"/>
            <a:ext cx="1826827" cy="369332"/>
          </a:xfrm>
          <a:prstGeom prst="rect">
            <a:avLst/>
          </a:prstGeom>
          <a:noFill/>
        </p:spPr>
        <p:txBody>
          <a:bodyPr wrap="square" rtlCol="0">
            <a:spAutoFit/>
          </a:bodyPr>
          <a:lstStyle/>
          <a:p>
            <a:pPr algn="ctr"/>
            <a:r>
              <a:rPr lang="en-US" b="1" dirty="0"/>
              <a:t>Decryption</a:t>
            </a:r>
          </a:p>
        </p:txBody>
      </p:sp>
      <p:sp>
        <p:nvSpPr>
          <p:cNvPr id="17" name="TextBox 16">
            <a:extLst>
              <a:ext uri="{FF2B5EF4-FFF2-40B4-BE49-F238E27FC236}">
                <a16:creationId xmlns:a16="http://schemas.microsoft.com/office/drawing/2014/main" id="{71764A87-1191-4FE2-B77C-B10F48E9CB7A}"/>
              </a:ext>
            </a:extLst>
          </p:cNvPr>
          <p:cNvSpPr txBox="1"/>
          <p:nvPr/>
        </p:nvSpPr>
        <p:spPr>
          <a:xfrm>
            <a:off x="3705883" y="2484304"/>
            <a:ext cx="1826827" cy="369332"/>
          </a:xfrm>
          <a:prstGeom prst="rect">
            <a:avLst/>
          </a:prstGeom>
          <a:noFill/>
        </p:spPr>
        <p:txBody>
          <a:bodyPr wrap="square" rtlCol="0">
            <a:spAutoFit/>
          </a:bodyPr>
          <a:lstStyle/>
          <a:p>
            <a:pPr algn="ctr"/>
            <a:r>
              <a:rPr lang="en-US" b="1" dirty="0"/>
              <a:t>Key(s)</a:t>
            </a:r>
          </a:p>
        </p:txBody>
      </p:sp>
      <p:pic>
        <p:nvPicPr>
          <p:cNvPr id="18" name="Picture 2" descr="Image result for key clipart">
            <a:extLst>
              <a:ext uri="{FF2B5EF4-FFF2-40B4-BE49-F238E27FC236}">
                <a16:creationId xmlns:a16="http://schemas.microsoft.com/office/drawing/2014/main" id="{3DD393CC-047D-40FA-A7EB-DB7BB31DB5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0543" y="2193126"/>
            <a:ext cx="990600" cy="103317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A016C644-1F49-46B3-AE43-5FA75FE7F6A6}"/>
              </a:ext>
            </a:extLst>
          </p:cNvPr>
          <p:cNvSpPr txBox="1">
            <a:spLocks/>
          </p:cNvSpPr>
          <p:nvPr/>
        </p:nvSpPr>
        <p:spPr>
          <a:xfrm>
            <a:off x="51609" y="4339897"/>
            <a:ext cx="9016191" cy="1293594"/>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3200" dirty="0">
                <a:latin typeface="Arial" panose="020B0604020202020204" pitchFamily="34" charset="0"/>
                <a:cs typeface="Arial" panose="020B0604020202020204" pitchFamily="34" charset="0"/>
              </a:rPr>
              <a:t>We’ll learn how modern cryptography works and we’ll learn how historic methods of encryption could be broken through simple means. </a:t>
            </a:r>
          </a:p>
        </p:txBody>
      </p:sp>
    </p:spTree>
    <p:extLst>
      <p:ext uri="{BB962C8B-B14F-4D97-AF65-F5344CB8AC3E}">
        <p14:creationId xmlns:p14="http://schemas.microsoft.com/office/powerpoint/2010/main" val="429094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763000" cy="653854"/>
          </a:xfrm>
        </p:spPr>
        <p:txBody>
          <a:bodyPr>
            <a:normAutofit/>
          </a:bodyPr>
          <a:lstStyle/>
          <a:p>
            <a:r>
              <a:rPr lang="en-US" dirty="0"/>
              <a:t>Example Activity: Web Application Hardening</a:t>
            </a:r>
          </a:p>
        </p:txBody>
      </p:sp>
      <p:pic>
        <p:nvPicPr>
          <p:cNvPr id="20" name="Picture 2" descr="Image result for cross site scripting">
            <a:extLst>
              <a:ext uri="{FF2B5EF4-FFF2-40B4-BE49-F238E27FC236}">
                <a16:creationId xmlns:a16="http://schemas.microsoft.com/office/drawing/2014/main" id="{C0BFEEEA-FD5C-4717-80EB-12E24E51D7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34" b="4859"/>
          <a:stretch/>
        </p:blipFill>
        <p:spPr bwMode="auto">
          <a:xfrm>
            <a:off x="762000" y="762000"/>
            <a:ext cx="7620000" cy="434340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5141F00C-2EC5-4E81-B5BD-B8F571EBD06A}"/>
              </a:ext>
            </a:extLst>
          </p:cNvPr>
          <p:cNvSpPr txBox="1">
            <a:spLocks/>
          </p:cNvSpPr>
          <p:nvPr/>
        </p:nvSpPr>
        <p:spPr>
          <a:xfrm>
            <a:off x="51609" y="5257800"/>
            <a:ext cx="9016191" cy="1293594"/>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800" dirty="0">
                <a:latin typeface="Arial" panose="020B0604020202020204" pitchFamily="34" charset="0"/>
                <a:cs typeface="Arial" panose="020B0604020202020204" pitchFamily="34" charset="0"/>
              </a:rPr>
              <a:t>We’ll learn how web applications can be defended against the most common attacks.</a:t>
            </a:r>
          </a:p>
        </p:txBody>
      </p:sp>
    </p:spTree>
    <p:extLst>
      <p:ext uri="{BB962C8B-B14F-4D97-AF65-F5344CB8AC3E}">
        <p14:creationId xmlns:p14="http://schemas.microsoft.com/office/powerpoint/2010/main" val="3417726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71DAE3-D40C-4E09-A383-391045F364D4}"/>
              </a:ext>
            </a:extLst>
          </p:cNvPr>
          <p:cNvSpPr/>
          <p:nvPr/>
        </p:nvSpPr>
        <p:spPr>
          <a:xfrm>
            <a:off x="2895601" y="-76200"/>
            <a:ext cx="4572000" cy="830997"/>
          </a:xfrm>
          <a:prstGeom prst="rect">
            <a:avLst/>
          </a:prstGeom>
        </p:spPr>
        <p:txBody>
          <a:bodyPr>
            <a:spAutoFit/>
          </a:bodyPr>
          <a:lstStyle/>
          <a:p>
            <a:r>
              <a:rPr lang="en-US" sz="4800" dirty="0"/>
              <a:t>Instructors</a:t>
            </a:r>
          </a:p>
        </p:txBody>
      </p:sp>
      <p:sp>
        <p:nvSpPr>
          <p:cNvPr id="3" name="Content Placeholder 1">
            <a:extLst>
              <a:ext uri="{FF2B5EF4-FFF2-40B4-BE49-F238E27FC236}">
                <a16:creationId xmlns:a16="http://schemas.microsoft.com/office/drawing/2014/main" id="{24F254CB-4D48-4AF0-A9D5-0F5270F8374D}"/>
              </a:ext>
            </a:extLst>
          </p:cNvPr>
          <p:cNvSpPr txBox="1">
            <a:spLocks/>
          </p:cNvSpPr>
          <p:nvPr/>
        </p:nvSpPr>
        <p:spPr>
          <a:xfrm>
            <a:off x="507477" y="914400"/>
            <a:ext cx="8616470" cy="25640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dirty="0"/>
              <a:t>Johnny Villarreal</a:t>
            </a:r>
            <a:endParaRPr lang="en-US" sz="2400" dirty="0"/>
          </a:p>
          <a:p>
            <a:r>
              <a:rPr lang="en-US" sz="2400" dirty="0"/>
              <a:t>6+ Years experience as a Signals Intelligence / Electronic Warfare Analyst</a:t>
            </a:r>
          </a:p>
          <a:p>
            <a:r>
              <a:rPr lang="en-US" sz="2400" dirty="0"/>
              <a:t>4+ Years as an Information Security Manager, Individual Contributor, and Penetration Tester</a:t>
            </a:r>
            <a:endParaRPr lang="en-US" dirty="0"/>
          </a:p>
          <a:p>
            <a:pPr lvl="1"/>
            <a:r>
              <a:rPr lang="en-US" dirty="0"/>
              <a:t>MITRE Corporation supporting SMC</a:t>
            </a:r>
          </a:p>
          <a:p>
            <a:pPr lvl="1"/>
            <a:r>
              <a:rPr lang="en-US"/>
              <a:t>Researcher </a:t>
            </a:r>
            <a:r>
              <a:rPr lang="en-US" dirty="0"/>
              <a:t>at </a:t>
            </a:r>
            <a:r>
              <a:rPr lang="en-US" dirty="0" err="1"/>
              <a:t>Synack</a:t>
            </a:r>
            <a:r>
              <a:rPr lang="en-US" dirty="0"/>
              <a:t> Red Team</a:t>
            </a:r>
          </a:p>
          <a:p>
            <a:pPr lvl="1"/>
            <a:r>
              <a:rPr lang="en-US" dirty="0"/>
              <a:t>OWASP Orange County Member</a:t>
            </a:r>
          </a:p>
          <a:p>
            <a:endParaRPr lang="en-US" sz="2400" dirty="0"/>
          </a:p>
        </p:txBody>
      </p:sp>
      <p:sp>
        <p:nvSpPr>
          <p:cNvPr id="4" name="Content Placeholder 1">
            <a:extLst>
              <a:ext uri="{FF2B5EF4-FFF2-40B4-BE49-F238E27FC236}">
                <a16:creationId xmlns:a16="http://schemas.microsoft.com/office/drawing/2014/main" id="{4304720B-A26C-4448-A887-D5661AFB27AE}"/>
              </a:ext>
            </a:extLst>
          </p:cNvPr>
          <p:cNvSpPr txBox="1">
            <a:spLocks/>
          </p:cNvSpPr>
          <p:nvPr/>
        </p:nvSpPr>
        <p:spPr>
          <a:xfrm>
            <a:off x="2590800" y="4038600"/>
            <a:ext cx="6553200" cy="25640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Fun Facts:</a:t>
            </a:r>
          </a:p>
          <a:p>
            <a:pPr lvl="1"/>
            <a:r>
              <a:rPr lang="en-US" sz="2000" dirty="0"/>
              <a:t>Find me on </a:t>
            </a:r>
            <a:r>
              <a:rPr lang="en-US" sz="2000" dirty="0" err="1"/>
              <a:t>HackTheBox</a:t>
            </a:r>
            <a:endParaRPr lang="en-US" sz="2000" dirty="0"/>
          </a:p>
          <a:p>
            <a:pPr lvl="1"/>
            <a:r>
              <a:rPr lang="en-US" sz="2000" dirty="0"/>
              <a:t>OSCP and other fancy acronyms</a:t>
            </a:r>
          </a:p>
          <a:p>
            <a:pPr lvl="1"/>
            <a:r>
              <a:rPr lang="en-US" sz="2000" dirty="0"/>
              <a:t>Fought the </a:t>
            </a:r>
            <a:r>
              <a:rPr lang="en-US" sz="2000" dirty="0" err="1"/>
              <a:t>Carr</a:t>
            </a:r>
            <a:r>
              <a:rPr lang="en-US" sz="2000" dirty="0"/>
              <a:t> Fire (2018 220k+ acres) with Cal Fire</a:t>
            </a:r>
          </a:p>
          <a:p>
            <a:pPr lvl="1"/>
            <a:r>
              <a:rPr lang="en-US" sz="2000" dirty="0"/>
              <a:t>Chicken Whisperer</a:t>
            </a:r>
          </a:p>
          <a:p>
            <a:pPr lvl="1"/>
            <a:r>
              <a:rPr lang="en-US" sz="2000" dirty="0"/>
              <a:t>Often guilty of using puns and dad jokes</a:t>
            </a:r>
          </a:p>
        </p:txBody>
      </p:sp>
      <p:pic>
        <p:nvPicPr>
          <p:cNvPr id="1026" name="Picture 2" descr="Image may contain: 2 people, including John Villarreal, people smiling, child and outdoor">
            <a:extLst>
              <a:ext uri="{FF2B5EF4-FFF2-40B4-BE49-F238E27FC236}">
                <a16:creationId xmlns:a16="http://schemas.microsoft.com/office/drawing/2014/main" id="{962CAB13-E867-4656-AEC9-9381BE8D59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4663150"/>
            <a:ext cx="1314948" cy="13149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may contain: John Villarreal, tree, car, outdoor and nature">
            <a:extLst>
              <a:ext uri="{FF2B5EF4-FFF2-40B4-BE49-F238E27FC236}">
                <a16:creationId xmlns:a16="http://schemas.microsoft.com/office/drawing/2014/main" id="{AFE6217D-0022-4C8C-A6B8-F49E1EA2FE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4114800"/>
            <a:ext cx="120015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29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normAutofit fontScale="90000"/>
          </a:bodyPr>
          <a:lstStyle/>
          <a:p>
            <a:r>
              <a:rPr lang="en-US" dirty="0"/>
              <a:t>Example Activity: Identify Vulnerabilities in Unpatched Systems</a:t>
            </a:r>
          </a:p>
        </p:txBody>
      </p:sp>
      <p:grpSp>
        <p:nvGrpSpPr>
          <p:cNvPr id="3" name="Group 2">
            <a:extLst>
              <a:ext uri="{FF2B5EF4-FFF2-40B4-BE49-F238E27FC236}">
                <a16:creationId xmlns:a16="http://schemas.microsoft.com/office/drawing/2014/main" id="{F6E4974C-692B-45C1-A548-7547283ED63B}"/>
              </a:ext>
            </a:extLst>
          </p:cNvPr>
          <p:cNvGrpSpPr/>
          <p:nvPr/>
        </p:nvGrpSpPr>
        <p:grpSpPr>
          <a:xfrm>
            <a:off x="54429" y="822046"/>
            <a:ext cx="9037962" cy="4038600"/>
            <a:chOff x="-123945" y="807252"/>
            <a:chExt cx="10125075" cy="4524375"/>
          </a:xfrm>
        </p:grpSpPr>
        <p:pic>
          <p:nvPicPr>
            <p:cNvPr id="4" name="Picture 2" descr="Image result for metasploit">
              <a:extLst>
                <a:ext uri="{FF2B5EF4-FFF2-40B4-BE49-F238E27FC236}">
                  <a16:creationId xmlns:a16="http://schemas.microsoft.com/office/drawing/2014/main" id="{D0D6422E-67DE-49D4-AD24-8FF1543A9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9930" y="977168"/>
              <a:ext cx="5791200" cy="41845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metasploit">
              <a:extLst>
                <a:ext uri="{FF2B5EF4-FFF2-40B4-BE49-F238E27FC236}">
                  <a16:creationId xmlns:a16="http://schemas.microsoft.com/office/drawing/2014/main" id="{BA57F837-A2D7-4F5A-B9B4-A28C06438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45" y="807252"/>
              <a:ext cx="4333875" cy="452437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2">
            <a:extLst>
              <a:ext uri="{FF2B5EF4-FFF2-40B4-BE49-F238E27FC236}">
                <a16:creationId xmlns:a16="http://schemas.microsoft.com/office/drawing/2014/main" id="{FD2DF739-E127-42AC-A533-36C3D60A8389}"/>
              </a:ext>
            </a:extLst>
          </p:cNvPr>
          <p:cNvSpPr txBox="1">
            <a:spLocks/>
          </p:cNvSpPr>
          <p:nvPr/>
        </p:nvSpPr>
        <p:spPr>
          <a:xfrm>
            <a:off x="51609" y="4878606"/>
            <a:ext cx="9016191" cy="1293594"/>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600" dirty="0">
                <a:latin typeface="Arial" panose="020B0604020202020204" pitchFamily="34" charset="0"/>
                <a:cs typeface="Arial" panose="020B0604020202020204" pitchFamily="34" charset="0"/>
              </a:rPr>
              <a:t>We’ll learn to use tools like Kali Linux, Nmap, and Metasploit to run penetration tests to identify known exploits.</a:t>
            </a:r>
          </a:p>
        </p:txBody>
      </p:sp>
    </p:spTree>
    <p:extLst>
      <p:ext uri="{BB962C8B-B14F-4D97-AF65-F5344CB8AC3E}">
        <p14:creationId xmlns:p14="http://schemas.microsoft.com/office/powerpoint/2010/main" val="3237902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normAutofit/>
          </a:bodyPr>
          <a:lstStyle/>
          <a:p>
            <a:r>
              <a:rPr lang="en-US" dirty="0"/>
              <a:t>Example Activity: Cybersecurity Policy and Strategy</a:t>
            </a:r>
          </a:p>
        </p:txBody>
      </p:sp>
      <p:pic>
        <p:nvPicPr>
          <p:cNvPr id="3" name="Picture 2" descr="Image result">
            <a:extLst>
              <a:ext uri="{FF2B5EF4-FFF2-40B4-BE49-F238E27FC236}">
                <a16:creationId xmlns:a16="http://schemas.microsoft.com/office/drawing/2014/main" id="{06DD7E68-532C-49CF-B59C-BF92309A1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3556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17366374-C0EC-4268-BE6E-90890AACDD59}"/>
              </a:ext>
            </a:extLst>
          </p:cNvPr>
          <p:cNvSpPr txBox="1">
            <a:spLocks/>
          </p:cNvSpPr>
          <p:nvPr/>
        </p:nvSpPr>
        <p:spPr>
          <a:xfrm>
            <a:off x="3962400" y="2286000"/>
            <a:ext cx="5105400" cy="1293594"/>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600" dirty="0">
                <a:latin typeface="Arial" panose="020B0604020202020204" pitchFamily="34" charset="0"/>
                <a:cs typeface="Arial" panose="020B0604020202020204" pitchFamily="34" charset="0"/>
              </a:rPr>
              <a:t>Lastly, we’ll learn how to talk about cybersecurity risks, strategy, and policy in a way that extends away from the laptop and into the C-Suite.</a:t>
            </a:r>
          </a:p>
        </p:txBody>
      </p:sp>
    </p:spTree>
    <p:extLst>
      <p:ext uri="{BB962C8B-B14F-4D97-AF65-F5344CB8AC3E}">
        <p14:creationId xmlns:p14="http://schemas.microsoft.com/office/powerpoint/2010/main" val="2761368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Tips</a:t>
            </a:r>
          </a:p>
        </p:txBody>
      </p:sp>
    </p:spTree>
    <p:extLst>
      <p:ext uri="{BB962C8B-B14F-4D97-AF65-F5344CB8AC3E}">
        <p14:creationId xmlns:p14="http://schemas.microsoft.com/office/powerpoint/2010/main" val="2261455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p:txBody>
          <a:bodyPr>
            <a:normAutofit/>
          </a:bodyPr>
          <a:lstStyle/>
          <a:p>
            <a:r>
              <a:rPr lang="en-US" dirty="0"/>
              <a:t>Tip #1: Embrace Your Inner Toddler</a:t>
            </a:r>
          </a:p>
        </p:txBody>
      </p:sp>
      <p:pic>
        <p:nvPicPr>
          <p:cNvPr id="3" name="Picture 2" descr="http://media.mnn.com/assets/images/2016/01/cute-baby.jpg.838x0_q80.jpg">
            <a:extLst>
              <a:ext uri="{FF2B5EF4-FFF2-40B4-BE49-F238E27FC236}">
                <a16:creationId xmlns:a16="http://schemas.microsoft.com/office/drawing/2014/main" id="{20EFEB0A-5B19-42AB-922A-2D8F39531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D14353-E3DF-4584-8890-30C419C859E9}"/>
              </a:ext>
            </a:extLst>
          </p:cNvPr>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5" name="Straight Arrow Connector 4">
            <a:extLst>
              <a:ext uri="{FF2B5EF4-FFF2-40B4-BE49-F238E27FC236}">
                <a16:creationId xmlns:a16="http://schemas.microsoft.com/office/drawing/2014/main" id="{709ECCC5-0CCE-48A4-9166-9F3585E901F1}"/>
              </a:ext>
            </a:extLst>
          </p:cNvPr>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172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458200" cy="653854"/>
          </a:xfrm>
        </p:spPr>
        <p:txBody>
          <a:bodyPr>
            <a:normAutofit fontScale="90000"/>
          </a:bodyPr>
          <a:lstStyle/>
          <a:p>
            <a:r>
              <a:rPr lang="en-US" dirty="0"/>
              <a:t>Tip #2: Brace Yourself for Doubt, Challenge, and Confusion </a:t>
            </a:r>
          </a:p>
        </p:txBody>
      </p:sp>
      <p:pic>
        <p:nvPicPr>
          <p:cNvPr id="3" name="Picture 2" descr="https://tctechcrunch2011.files.wordpress.com/2014/05/rage-programming-crop.jpg?w=698&amp;h=400&amp;crop=1">
            <a:extLst>
              <a:ext uri="{FF2B5EF4-FFF2-40B4-BE49-F238E27FC236}">
                <a16:creationId xmlns:a16="http://schemas.microsoft.com/office/drawing/2014/main" id="{0F44FE7E-28A3-491A-B6C0-AD6315150A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781"/>
          <a:stretch/>
        </p:blipFill>
        <p:spPr>
          <a:xfrm>
            <a:off x="-10101" y="838200"/>
            <a:ext cx="9154101" cy="468035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349FCE-EF34-4FB1-B70E-BB93E0C0D76E}"/>
              </a:ext>
            </a:extLst>
          </p:cNvPr>
          <p:cNvSpPr txBox="1"/>
          <p:nvPr/>
        </p:nvSpPr>
        <p:spPr>
          <a:xfrm>
            <a:off x="304800" y="5694402"/>
            <a:ext cx="8544014" cy="492443"/>
          </a:xfrm>
          <a:prstGeom prst="rect">
            <a:avLst/>
          </a:prstGeom>
          <a:noFill/>
        </p:spPr>
        <p:txBody>
          <a:bodyPr wrap="square" rtlCol="0">
            <a:spAutoFit/>
          </a:bodyPr>
          <a:lstStyle/>
          <a:p>
            <a:pPr algn="ctr"/>
            <a:r>
              <a:rPr lang="en-US" sz="2600" dirty="0"/>
              <a:t>You will feel this way. Remember, it’s part of the process!</a:t>
            </a:r>
          </a:p>
        </p:txBody>
      </p:sp>
    </p:spTree>
    <p:extLst>
      <p:ext uri="{BB962C8B-B14F-4D97-AF65-F5344CB8AC3E}">
        <p14:creationId xmlns:p14="http://schemas.microsoft.com/office/powerpoint/2010/main" val="2961660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458200" cy="653854"/>
          </a:xfrm>
        </p:spPr>
        <p:txBody>
          <a:bodyPr>
            <a:normAutofit fontScale="90000"/>
          </a:bodyPr>
          <a:lstStyle/>
          <a:p>
            <a:r>
              <a:rPr lang="en-US" dirty="0"/>
              <a:t>Tip #2: Brace Yourself for Doubt, Challenge, and Confusion </a:t>
            </a:r>
          </a:p>
        </p:txBody>
      </p:sp>
      <p:sp>
        <p:nvSpPr>
          <p:cNvPr id="4" name="Rectangle 3">
            <a:extLst>
              <a:ext uri="{FF2B5EF4-FFF2-40B4-BE49-F238E27FC236}">
                <a16:creationId xmlns:a16="http://schemas.microsoft.com/office/drawing/2014/main" id="{0F53C4D7-5833-4A06-B6C2-46ED6E9D9400}"/>
              </a:ext>
            </a:extLst>
          </p:cNvPr>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26D5986-0911-41DC-A46C-6473F2D4A3FC}"/>
              </a:ext>
            </a:extLst>
          </p:cNvPr>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and Software Developer</a:t>
            </a:r>
          </a:p>
        </p:txBody>
      </p:sp>
    </p:spTree>
    <p:extLst>
      <p:ext uri="{BB962C8B-B14F-4D97-AF65-F5344CB8AC3E}">
        <p14:creationId xmlns:p14="http://schemas.microsoft.com/office/powerpoint/2010/main" val="2368665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544014" cy="653854"/>
          </a:xfrm>
        </p:spPr>
        <p:txBody>
          <a:bodyPr>
            <a:normAutofit/>
          </a:bodyPr>
          <a:lstStyle/>
          <a:p>
            <a:r>
              <a:rPr lang="en-US" dirty="0"/>
              <a:t>Tip #3: Relish the Novice Experience</a:t>
            </a:r>
          </a:p>
        </p:txBody>
      </p:sp>
      <p:pic>
        <p:nvPicPr>
          <p:cNvPr id="3" name="Picture 2">
            <a:extLst>
              <a:ext uri="{FF2B5EF4-FFF2-40B4-BE49-F238E27FC236}">
                <a16:creationId xmlns:a16="http://schemas.microsoft.com/office/drawing/2014/main" id="{5CC37D78-6569-4A89-B91B-EA1AC1B06997}"/>
              </a:ext>
            </a:extLst>
          </p:cNvPr>
          <p:cNvPicPr>
            <a:picLocks noChangeAspect="1"/>
          </p:cNvPicPr>
          <p:nvPr/>
        </p:nvPicPr>
        <p:blipFill>
          <a:blip r:embed="rId2"/>
          <a:stretch>
            <a:fillRect/>
          </a:stretch>
        </p:blipFill>
        <p:spPr>
          <a:xfrm>
            <a:off x="296333" y="1219200"/>
            <a:ext cx="8552481" cy="4191000"/>
          </a:xfrm>
          <a:prstGeom prst="rect">
            <a:avLst/>
          </a:prstGeom>
        </p:spPr>
      </p:pic>
      <p:sp>
        <p:nvSpPr>
          <p:cNvPr id="4" name="TextBox 3">
            <a:extLst>
              <a:ext uri="{FF2B5EF4-FFF2-40B4-BE49-F238E27FC236}">
                <a16:creationId xmlns:a16="http://schemas.microsoft.com/office/drawing/2014/main" id="{FF480194-2F6E-4DA5-AA47-890F353FB662}"/>
              </a:ext>
            </a:extLst>
          </p:cNvPr>
          <p:cNvSpPr txBox="1"/>
          <p:nvPr/>
        </p:nvSpPr>
        <p:spPr>
          <a:xfrm>
            <a:off x="304800" y="5638800"/>
            <a:ext cx="8544014" cy="553998"/>
          </a:xfrm>
          <a:prstGeom prst="rect">
            <a:avLst/>
          </a:prstGeom>
          <a:noFill/>
        </p:spPr>
        <p:txBody>
          <a:bodyPr wrap="square" rtlCol="0">
            <a:spAutoFit/>
          </a:bodyPr>
          <a:lstStyle/>
          <a:p>
            <a:pPr algn="ctr"/>
            <a:r>
              <a:rPr lang="en-US" sz="3000" dirty="0"/>
              <a:t>You’re a beginner! Enjoy the lightbulb moments.</a:t>
            </a:r>
          </a:p>
        </p:txBody>
      </p:sp>
    </p:spTree>
    <p:extLst>
      <p:ext uri="{BB962C8B-B14F-4D97-AF65-F5344CB8AC3E}">
        <p14:creationId xmlns:p14="http://schemas.microsoft.com/office/powerpoint/2010/main" val="268743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458200" cy="653854"/>
          </a:xfrm>
        </p:spPr>
        <p:txBody>
          <a:bodyPr>
            <a:normAutofit/>
          </a:bodyPr>
          <a:lstStyle/>
          <a:p>
            <a:r>
              <a:rPr lang="en-US" dirty="0"/>
              <a:t>Tip #4: Find a Community Now!</a:t>
            </a:r>
          </a:p>
        </p:txBody>
      </p:sp>
      <p:pic>
        <p:nvPicPr>
          <p:cNvPr id="3" name="Picture 2">
            <a:extLst>
              <a:ext uri="{FF2B5EF4-FFF2-40B4-BE49-F238E27FC236}">
                <a16:creationId xmlns:a16="http://schemas.microsoft.com/office/drawing/2014/main" id="{689B3081-F868-462A-85A1-F50348108EB0}"/>
              </a:ext>
            </a:extLst>
          </p:cNvPr>
          <p:cNvPicPr>
            <a:picLocks noChangeAspect="1"/>
          </p:cNvPicPr>
          <p:nvPr/>
        </p:nvPicPr>
        <p:blipFill rotWithShape="1">
          <a:blip r:embed="rId2"/>
          <a:srcRect l="12755" r="11395"/>
          <a:stretch/>
        </p:blipFill>
        <p:spPr>
          <a:xfrm>
            <a:off x="355600" y="990600"/>
            <a:ext cx="5664200" cy="4956620"/>
          </a:xfrm>
          <a:prstGeom prst="rect">
            <a:avLst/>
          </a:prstGeom>
        </p:spPr>
      </p:pic>
      <p:sp>
        <p:nvSpPr>
          <p:cNvPr id="8" name="TextBox 7">
            <a:extLst>
              <a:ext uri="{FF2B5EF4-FFF2-40B4-BE49-F238E27FC236}">
                <a16:creationId xmlns:a16="http://schemas.microsoft.com/office/drawing/2014/main" id="{4B6AAB07-F9FD-49D4-91C0-FBE05B4A8A3E}"/>
              </a:ext>
            </a:extLst>
          </p:cNvPr>
          <p:cNvSpPr txBox="1"/>
          <p:nvPr/>
        </p:nvSpPr>
        <p:spPr>
          <a:xfrm>
            <a:off x="6172200" y="2037749"/>
            <a:ext cx="3124200" cy="2862322"/>
          </a:xfrm>
          <a:prstGeom prst="rect">
            <a:avLst/>
          </a:prstGeom>
          <a:noFill/>
        </p:spPr>
        <p:txBody>
          <a:bodyPr wrap="square" rtlCol="0">
            <a:spAutoFit/>
          </a:bodyPr>
          <a:lstStyle/>
          <a:p>
            <a:r>
              <a:rPr lang="en-US" sz="3000" dirty="0"/>
              <a:t>You and your class are in this together. </a:t>
            </a:r>
          </a:p>
          <a:p>
            <a:endParaRPr lang="en-US" sz="3000" dirty="0"/>
          </a:p>
          <a:p>
            <a:r>
              <a:rPr lang="en-US" sz="3000" dirty="0"/>
              <a:t>Use each other for help!</a:t>
            </a:r>
          </a:p>
        </p:txBody>
      </p:sp>
    </p:spTree>
    <p:extLst>
      <p:ext uri="{BB962C8B-B14F-4D97-AF65-F5344CB8AC3E}">
        <p14:creationId xmlns:p14="http://schemas.microsoft.com/office/powerpoint/2010/main" val="1925588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686800" cy="653854"/>
          </a:xfrm>
        </p:spPr>
        <p:txBody>
          <a:bodyPr>
            <a:normAutofit/>
          </a:bodyPr>
          <a:lstStyle/>
          <a:p>
            <a:r>
              <a:rPr lang="en-US" dirty="0"/>
              <a:t>Tip #5: Put in the Hours (And the Effort) </a:t>
            </a:r>
          </a:p>
        </p:txBody>
      </p:sp>
      <p:sp>
        <p:nvSpPr>
          <p:cNvPr id="3" name="TextBox 2">
            <a:extLst>
              <a:ext uri="{FF2B5EF4-FFF2-40B4-BE49-F238E27FC236}">
                <a16:creationId xmlns:a16="http://schemas.microsoft.com/office/drawing/2014/main" id="{52ABE253-6D99-486C-9EDA-DB110189F812}"/>
              </a:ext>
            </a:extLst>
          </p:cNvPr>
          <p:cNvSpPr txBox="1"/>
          <p:nvPr/>
        </p:nvSpPr>
        <p:spPr>
          <a:xfrm>
            <a:off x="304800" y="5867400"/>
            <a:ext cx="8534400" cy="461665"/>
          </a:xfrm>
          <a:prstGeom prst="rect">
            <a:avLst/>
          </a:prstGeom>
          <a:noFill/>
        </p:spPr>
        <p:txBody>
          <a:bodyPr wrap="square" rtlCol="0">
            <a:spAutoFit/>
          </a:bodyPr>
          <a:lstStyle/>
          <a:p>
            <a:pPr algn="ctr"/>
            <a:r>
              <a:rPr lang="en-US" sz="2400" dirty="0"/>
              <a:t>There is no </a:t>
            </a:r>
            <a:r>
              <a:rPr lang="en-US" sz="2400" i="1" dirty="0"/>
              <a:t>magic pill</a:t>
            </a:r>
            <a:r>
              <a:rPr lang="en-US" sz="2400" dirty="0"/>
              <a:t>. You’ve got to put in the hours!</a:t>
            </a:r>
          </a:p>
        </p:txBody>
      </p:sp>
      <p:pic>
        <p:nvPicPr>
          <p:cNvPr id="5" name="Picture 4">
            <a:extLst>
              <a:ext uri="{FF2B5EF4-FFF2-40B4-BE49-F238E27FC236}">
                <a16:creationId xmlns:a16="http://schemas.microsoft.com/office/drawing/2014/main" id="{C423862C-6E66-48B0-9229-565E5ED2EA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838200"/>
            <a:ext cx="7315200" cy="4876800"/>
          </a:xfrm>
          <a:prstGeom prst="rect">
            <a:avLst/>
          </a:prstGeom>
        </p:spPr>
      </p:pic>
      <p:sp>
        <p:nvSpPr>
          <p:cNvPr id="7" name="Multiplication Sign 6">
            <a:extLst>
              <a:ext uri="{FF2B5EF4-FFF2-40B4-BE49-F238E27FC236}">
                <a16:creationId xmlns:a16="http://schemas.microsoft.com/office/drawing/2014/main" id="{C667C1AB-B9FB-4296-B86D-6E912441C879}"/>
              </a:ext>
            </a:extLst>
          </p:cNvPr>
          <p:cNvSpPr/>
          <p:nvPr/>
        </p:nvSpPr>
        <p:spPr>
          <a:xfrm>
            <a:off x="1924050" y="419100"/>
            <a:ext cx="5448300" cy="5448300"/>
          </a:xfrm>
          <a:prstGeom prst="mathMultiply">
            <a:avLst>
              <a:gd name="adj1" fmla="val 829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304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458200" cy="653854"/>
          </a:xfrm>
        </p:spPr>
        <p:txBody>
          <a:bodyPr>
            <a:normAutofit/>
          </a:bodyPr>
          <a:lstStyle/>
          <a:p>
            <a:r>
              <a:rPr lang="en-US" dirty="0"/>
              <a:t>Tip #6: Celebrate Your Successes!</a:t>
            </a:r>
          </a:p>
        </p:txBody>
      </p:sp>
      <p:pic>
        <p:nvPicPr>
          <p:cNvPr id="1026" name="Picture 2" descr="Image result for you're awesome meme">
            <a:extLst>
              <a:ext uri="{FF2B5EF4-FFF2-40B4-BE49-F238E27FC236}">
                <a16:creationId xmlns:a16="http://schemas.microsoft.com/office/drawing/2014/main" id="{2CCF0DE3-51D9-4F7F-832C-E748C7F59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5632465" cy="4877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6DFFD5-0B73-49FC-AEEE-01AB6A87CF0B}"/>
              </a:ext>
            </a:extLst>
          </p:cNvPr>
          <p:cNvSpPr txBox="1"/>
          <p:nvPr/>
        </p:nvSpPr>
        <p:spPr>
          <a:xfrm>
            <a:off x="6324600" y="2536161"/>
            <a:ext cx="2743200" cy="1938992"/>
          </a:xfrm>
          <a:prstGeom prst="rect">
            <a:avLst/>
          </a:prstGeom>
          <a:noFill/>
        </p:spPr>
        <p:txBody>
          <a:bodyPr wrap="square" rtlCol="0">
            <a:spAutoFit/>
          </a:bodyPr>
          <a:lstStyle/>
          <a:p>
            <a:r>
              <a:rPr lang="en-US" sz="2400" dirty="0"/>
              <a:t>This class will challenge you.</a:t>
            </a:r>
          </a:p>
          <a:p>
            <a:endParaRPr lang="en-US" sz="2400" dirty="0"/>
          </a:p>
          <a:p>
            <a:r>
              <a:rPr lang="en-US" sz="2400" dirty="0"/>
              <a:t>Celebrate every </a:t>
            </a:r>
          </a:p>
          <a:p>
            <a:r>
              <a:rPr lang="en-US" sz="2400" dirty="0"/>
              <a:t>win along the way!</a:t>
            </a:r>
          </a:p>
        </p:txBody>
      </p:sp>
    </p:spTree>
    <p:extLst>
      <p:ext uri="{BB962C8B-B14F-4D97-AF65-F5344CB8AC3E}">
        <p14:creationId xmlns:p14="http://schemas.microsoft.com/office/powerpoint/2010/main" val="2863333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rawing of a person&#10;&#10;Description generated with high confidence">
            <a:extLst>
              <a:ext uri="{FF2B5EF4-FFF2-40B4-BE49-F238E27FC236}">
                <a16:creationId xmlns:a16="http://schemas.microsoft.com/office/drawing/2014/main" id="{A063F484-F724-4F2C-BF6E-25B86CB532C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4400" y="381000"/>
            <a:ext cx="2137229" cy="2244113"/>
          </a:xfrm>
          <a:prstGeom prst="rect">
            <a:avLst/>
          </a:prstGeom>
        </p:spPr>
      </p:pic>
      <p:sp>
        <p:nvSpPr>
          <p:cNvPr id="2" name="TextBox 1">
            <a:extLst>
              <a:ext uri="{FF2B5EF4-FFF2-40B4-BE49-F238E27FC236}">
                <a16:creationId xmlns:a16="http://schemas.microsoft.com/office/drawing/2014/main" id="{EE71CF61-E0D3-4E22-9301-6D4100441CC1}"/>
              </a:ext>
            </a:extLst>
          </p:cNvPr>
          <p:cNvSpPr txBox="1"/>
          <p:nvPr/>
        </p:nvSpPr>
        <p:spPr>
          <a:xfrm>
            <a:off x="1143000" y="1469926"/>
            <a:ext cx="8344050" cy="4524315"/>
          </a:xfrm>
          <a:prstGeom prst="rect">
            <a:avLst/>
          </a:prstGeom>
          <a:noFill/>
        </p:spPr>
        <p:txBody>
          <a:bodyPr wrap="square" rtlCol="0">
            <a:spAutoFit/>
          </a:bodyPr>
          <a:lstStyle/>
          <a:p>
            <a:pPr algn="ctr"/>
            <a:r>
              <a:rPr lang="en-US" sz="4800" dirty="0"/>
              <a:t>Teaching Assistant</a:t>
            </a:r>
          </a:p>
          <a:p>
            <a:pPr algn="ctr"/>
            <a:endParaRPr lang="en-US" sz="4800" dirty="0"/>
          </a:p>
          <a:p>
            <a:r>
              <a:rPr lang="en-US" sz="4800" dirty="0"/>
              <a:t>Dennis Tran</a:t>
            </a:r>
          </a:p>
          <a:p>
            <a:pPr marL="342900" indent="-342900">
              <a:buFont typeface="Arial" panose="020B0604020202020204" pitchFamily="34" charset="0"/>
              <a:buChar char="•"/>
            </a:pPr>
            <a:r>
              <a:rPr lang="en-US" sz="3200" dirty="0"/>
              <a:t>Man of many talents and mysteries</a:t>
            </a:r>
          </a:p>
          <a:p>
            <a:pPr marL="342900" indent="-342900">
              <a:buFont typeface="Arial" panose="020B0604020202020204" pitchFamily="34" charset="0"/>
              <a:buChar char="•"/>
            </a:pPr>
            <a:r>
              <a:rPr lang="en-US" sz="3200" dirty="0"/>
              <a:t>Data Scientist </a:t>
            </a:r>
          </a:p>
          <a:p>
            <a:pPr marL="342900" indent="-342900">
              <a:buFont typeface="Arial" panose="020B0604020202020204" pitchFamily="34" charset="0"/>
              <a:buChar char="•"/>
            </a:pPr>
            <a:r>
              <a:rPr lang="en-US" sz="3200" dirty="0"/>
              <a:t>Interested in Quantitative Finance</a:t>
            </a:r>
          </a:p>
          <a:p>
            <a:pPr marL="342900" indent="-342900">
              <a:buFont typeface="Arial" panose="020B0604020202020204" pitchFamily="34" charset="0"/>
              <a:buChar char="•"/>
            </a:pPr>
            <a:endParaRPr lang="en-US" sz="4800" dirty="0"/>
          </a:p>
        </p:txBody>
      </p:sp>
    </p:spTree>
    <p:extLst>
      <p:ext uri="{BB962C8B-B14F-4D97-AF65-F5344CB8AC3E}">
        <p14:creationId xmlns:p14="http://schemas.microsoft.com/office/powerpoint/2010/main" val="3421365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Break!</a:t>
            </a:r>
          </a:p>
        </p:txBody>
      </p:sp>
    </p:spTree>
    <p:extLst>
      <p:ext uri="{BB962C8B-B14F-4D97-AF65-F5344CB8AC3E}">
        <p14:creationId xmlns:p14="http://schemas.microsoft.com/office/powerpoint/2010/main" val="497530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022DD3-5B8B-49A5-94B3-7D472C26377C}"/>
              </a:ext>
            </a:extLst>
          </p:cNvPr>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2228918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5F7B8F-9091-4C36-992C-39BD10158804}"/>
              </a:ext>
            </a:extLst>
          </p:cNvPr>
          <p:cNvSpPr txBox="1">
            <a:spLocks/>
          </p:cNvSpPr>
          <p:nvPr/>
        </p:nvSpPr>
        <p:spPr>
          <a:xfrm>
            <a:off x="158270" y="2819400"/>
            <a:ext cx="8839200" cy="1066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Form a group of 3–4 students.</a:t>
            </a:r>
            <a:br>
              <a:rPr lang="en-US" b="1" dirty="0"/>
            </a:br>
            <a:r>
              <a:rPr lang="en-US" sz="1800" dirty="0"/>
              <a:t>(</a:t>
            </a:r>
            <a:r>
              <a:rPr lang="en-US" sz="1800" dirty="0" err="1"/>
              <a:t>Psst</a:t>
            </a:r>
            <a:r>
              <a:rPr lang="en-US" sz="1800" dirty="0"/>
              <a:t> . . . They shouldn’t be someone right next to you)</a:t>
            </a:r>
            <a:endParaRPr lang="en-US" dirty="0"/>
          </a:p>
        </p:txBody>
      </p:sp>
    </p:spTree>
    <p:extLst>
      <p:ext uri="{BB962C8B-B14F-4D97-AF65-F5344CB8AC3E}">
        <p14:creationId xmlns:p14="http://schemas.microsoft.com/office/powerpoint/2010/main" val="321808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3FC1B43-3952-4197-B788-2B6AE78F7C8E}"/>
              </a:ext>
            </a:extLst>
          </p:cNvPr>
          <p:cNvSpPr>
            <a:spLocks noGrp="1"/>
          </p:cNvSpPr>
          <p:nvPr>
            <p:ph type="title"/>
          </p:nvPr>
        </p:nvSpPr>
        <p:spPr>
          <a:xfrm>
            <a:off x="457200" y="3029740"/>
            <a:ext cx="7543800" cy="704060"/>
          </a:xfrm>
        </p:spPr>
        <p:txBody>
          <a:bodyPr>
            <a:normAutofit/>
          </a:bodyPr>
          <a:lstStyle/>
          <a:p>
            <a:r>
              <a:rPr lang="en-US" dirty="0"/>
              <a:t>Security Challenge #1</a:t>
            </a:r>
          </a:p>
        </p:txBody>
      </p:sp>
      <p:sp>
        <p:nvSpPr>
          <p:cNvPr id="13" name="TextBox 12">
            <a:extLst>
              <a:ext uri="{FF2B5EF4-FFF2-40B4-BE49-F238E27FC236}">
                <a16:creationId xmlns:a16="http://schemas.microsoft.com/office/drawing/2014/main" id="{FF3308C7-1F95-4958-8586-3C68EF3C45F4}"/>
              </a:ext>
            </a:extLst>
          </p:cNvPr>
          <p:cNvSpPr txBox="1"/>
          <p:nvPr/>
        </p:nvSpPr>
        <p:spPr>
          <a:xfrm>
            <a:off x="457200" y="3886200"/>
            <a:ext cx="6515250" cy="461665"/>
          </a:xfrm>
          <a:prstGeom prst="rect">
            <a:avLst/>
          </a:prstGeom>
          <a:noFill/>
        </p:spPr>
        <p:txBody>
          <a:bodyPr wrap="square" rtlCol="0">
            <a:spAutoFit/>
          </a:bodyPr>
          <a:lstStyle/>
          <a:p>
            <a:r>
              <a:rPr lang="en-US" sz="2400" i="1" dirty="0"/>
              <a:t>Attacking the Wall</a:t>
            </a:r>
          </a:p>
        </p:txBody>
      </p:sp>
    </p:spTree>
    <p:extLst>
      <p:ext uri="{BB962C8B-B14F-4D97-AF65-F5344CB8AC3E}">
        <p14:creationId xmlns:p14="http://schemas.microsoft.com/office/powerpoint/2010/main" val="1971185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1600200"/>
            <a:ext cx="8344050" cy="3416320"/>
          </a:xfrm>
          <a:prstGeom prst="rect">
            <a:avLst/>
          </a:prstGeom>
          <a:noFill/>
        </p:spPr>
        <p:txBody>
          <a:bodyPr wrap="square" rtlCol="0">
            <a:spAutoFit/>
          </a:bodyPr>
          <a:lstStyle/>
          <a:p>
            <a:pPr algn="ctr"/>
            <a:r>
              <a:rPr lang="en-US" sz="4800" b="1" dirty="0"/>
              <a:t>Time for a </a:t>
            </a:r>
          </a:p>
          <a:p>
            <a:pPr algn="ctr"/>
            <a:r>
              <a:rPr lang="en-US" sz="4800" b="1" dirty="0"/>
              <a:t>Security Challenge</a:t>
            </a:r>
          </a:p>
          <a:p>
            <a:pPr algn="ctr"/>
            <a:endParaRPr lang="en-US" sz="4800" b="1" dirty="0"/>
          </a:p>
          <a:p>
            <a:pPr algn="ctr"/>
            <a:r>
              <a:rPr lang="en-US" sz="2400" dirty="0"/>
              <a:t>In this security challenge, you and your group will play the role of security professionals tasked with </a:t>
            </a:r>
          </a:p>
          <a:p>
            <a:pPr algn="ctr"/>
            <a:r>
              <a:rPr lang="en-US" sz="2400" dirty="0"/>
              <a:t>handling a real-world situation. </a:t>
            </a:r>
          </a:p>
        </p:txBody>
      </p:sp>
    </p:spTree>
    <p:extLst>
      <p:ext uri="{BB962C8B-B14F-4D97-AF65-F5344CB8AC3E}">
        <p14:creationId xmlns:p14="http://schemas.microsoft.com/office/powerpoint/2010/main" val="120646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E6FA890-3C4E-4A2F-84D1-1E1482B588D1}"/>
              </a:ext>
            </a:extLst>
          </p:cNvPr>
          <p:cNvPicPr>
            <a:picLocks noChangeAspect="1"/>
          </p:cNvPicPr>
          <p:nvPr/>
        </p:nvPicPr>
        <p:blipFill rotWithShape="1">
          <a:blip r:embed="rId2">
            <a:extLst>
              <a:ext uri="{28A0092B-C50C-407E-A947-70E740481C1C}">
                <a14:useLocalDpi xmlns:a14="http://schemas.microsoft.com/office/drawing/2010/main" val="0"/>
              </a:ext>
            </a:extLst>
          </a:blip>
          <a:srcRect t="3455" b="23210"/>
          <a:stretch/>
        </p:blipFill>
        <p:spPr>
          <a:xfrm>
            <a:off x="-47172" y="228600"/>
            <a:ext cx="9191171" cy="4495800"/>
          </a:xfrm>
          <a:prstGeom prst="rect">
            <a:avLst/>
          </a:prstGeom>
        </p:spPr>
      </p:pic>
      <p:sp>
        <p:nvSpPr>
          <p:cNvPr id="2" name="TextBox 1">
            <a:extLst>
              <a:ext uri="{FF2B5EF4-FFF2-40B4-BE49-F238E27FC236}">
                <a16:creationId xmlns:a16="http://schemas.microsoft.com/office/drawing/2014/main" id="{EE71CF61-E0D3-4E22-9301-6D4100441CC1}"/>
              </a:ext>
            </a:extLst>
          </p:cNvPr>
          <p:cNvSpPr txBox="1"/>
          <p:nvPr/>
        </p:nvSpPr>
        <p:spPr>
          <a:xfrm>
            <a:off x="228601" y="4724400"/>
            <a:ext cx="8801250" cy="1538883"/>
          </a:xfrm>
          <a:prstGeom prst="rect">
            <a:avLst/>
          </a:prstGeom>
          <a:noFill/>
        </p:spPr>
        <p:txBody>
          <a:bodyPr wrap="square" rtlCol="0">
            <a:spAutoFit/>
          </a:bodyPr>
          <a:lstStyle/>
          <a:p>
            <a:pPr algn="ctr"/>
            <a:r>
              <a:rPr lang="en-US" sz="2600" b="1" i="1" dirty="0"/>
              <a:t>Congratulations! </a:t>
            </a:r>
          </a:p>
          <a:p>
            <a:pPr algn="ctr"/>
            <a:r>
              <a:rPr lang="en-US" sz="2600" dirty="0"/>
              <a:t>You and your team have just been hired by a supremely successful startup that runs a Bitcoin Dating Exchange. </a:t>
            </a:r>
          </a:p>
          <a:p>
            <a:pPr algn="ctr"/>
            <a:r>
              <a:rPr lang="en-US" sz="1600" dirty="0"/>
              <a:t>(We know. It’s kind of crazy).</a:t>
            </a:r>
          </a:p>
        </p:txBody>
      </p:sp>
      <p:sp>
        <p:nvSpPr>
          <p:cNvPr id="7" name="TextBox 6">
            <a:extLst>
              <a:ext uri="{FF2B5EF4-FFF2-40B4-BE49-F238E27FC236}">
                <a16:creationId xmlns:a16="http://schemas.microsoft.com/office/drawing/2014/main" id="{B95A7870-793A-48E3-B7FA-9B52A07E7405}"/>
              </a:ext>
            </a:extLst>
          </p:cNvPr>
          <p:cNvSpPr txBox="1"/>
          <p:nvPr/>
        </p:nvSpPr>
        <p:spPr>
          <a:xfrm>
            <a:off x="-76200" y="381000"/>
            <a:ext cx="4343400" cy="707886"/>
          </a:xfrm>
          <a:prstGeom prst="rect">
            <a:avLst/>
          </a:prstGeom>
          <a:noFill/>
        </p:spPr>
        <p:txBody>
          <a:bodyPr wrap="square" rtlCol="0">
            <a:spAutoFit/>
          </a:bodyPr>
          <a:lstStyle/>
          <a:p>
            <a:pPr algn="ctr"/>
            <a:r>
              <a:rPr lang="en-US" sz="2000" b="1" i="1" dirty="0">
                <a:latin typeface="Courier New" panose="02070309020205020404" pitchFamily="49" charset="0"/>
                <a:cs typeface="Courier New" panose="02070309020205020404" pitchFamily="49" charset="0"/>
              </a:rPr>
              <a:t>We met on </a:t>
            </a:r>
          </a:p>
          <a:p>
            <a:pPr algn="ctr"/>
            <a:r>
              <a:rPr lang="en-US" sz="2000" b="1" i="1" dirty="0">
                <a:latin typeface="Courier New" panose="02070309020205020404" pitchFamily="49" charset="0"/>
                <a:cs typeface="Courier New" panose="02070309020205020404" pitchFamily="49" charset="0"/>
              </a:rPr>
              <a:t>BondingThroughBitcoin.com!</a:t>
            </a:r>
          </a:p>
        </p:txBody>
      </p:sp>
      <p:cxnSp>
        <p:nvCxnSpPr>
          <p:cNvPr id="8" name="Straight Connector 7">
            <a:extLst>
              <a:ext uri="{FF2B5EF4-FFF2-40B4-BE49-F238E27FC236}">
                <a16:creationId xmlns:a16="http://schemas.microsoft.com/office/drawing/2014/main" id="{5C36B975-184C-42B5-9F72-A6F7A4F28D61}"/>
              </a:ext>
            </a:extLst>
          </p:cNvPr>
          <p:cNvCxnSpPr>
            <a:cxnSpLocks/>
          </p:cNvCxnSpPr>
          <p:nvPr/>
        </p:nvCxnSpPr>
        <p:spPr>
          <a:xfrm flipH="1" flipV="1">
            <a:off x="3208489" y="1088886"/>
            <a:ext cx="525312" cy="695133"/>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717AF20-2B59-42AD-802E-2E43C5A324BC}"/>
              </a:ext>
            </a:extLst>
          </p:cNvPr>
          <p:cNvCxnSpPr>
            <a:cxnSpLocks/>
          </p:cNvCxnSpPr>
          <p:nvPr/>
        </p:nvCxnSpPr>
        <p:spPr>
          <a:xfrm flipH="1" flipV="1">
            <a:off x="3208489" y="1109513"/>
            <a:ext cx="1399798" cy="29993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658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A9357-7A5D-4C3F-B916-9D2F55C26B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7" t="8735" r="-397" b="6596"/>
          <a:stretch/>
        </p:blipFill>
        <p:spPr>
          <a:xfrm>
            <a:off x="3628" y="228600"/>
            <a:ext cx="9179789" cy="5181600"/>
          </a:xfrm>
          <a:prstGeom prst="rect">
            <a:avLst/>
          </a:prstGeom>
        </p:spPr>
      </p:pic>
      <p:sp>
        <p:nvSpPr>
          <p:cNvPr id="6" name="TextBox 5">
            <a:extLst>
              <a:ext uri="{FF2B5EF4-FFF2-40B4-BE49-F238E27FC236}">
                <a16:creationId xmlns:a16="http://schemas.microsoft.com/office/drawing/2014/main" id="{523D67DC-E350-4DA7-A426-F309C1F37472}"/>
              </a:ext>
            </a:extLst>
          </p:cNvPr>
          <p:cNvSpPr txBox="1"/>
          <p:nvPr/>
        </p:nvSpPr>
        <p:spPr>
          <a:xfrm>
            <a:off x="228601" y="5486400"/>
            <a:ext cx="8801250" cy="830997"/>
          </a:xfrm>
          <a:prstGeom prst="rect">
            <a:avLst/>
          </a:prstGeom>
          <a:noFill/>
        </p:spPr>
        <p:txBody>
          <a:bodyPr wrap="square" rtlCol="0">
            <a:spAutoFit/>
          </a:bodyPr>
          <a:lstStyle/>
          <a:p>
            <a:pPr algn="ctr"/>
            <a:r>
              <a:rPr lang="en-US" sz="2400" dirty="0"/>
              <a:t>While their founding team is brilliant, like many startups, </a:t>
            </a:r>
          </a:p>
          <a:p>
            <a:pPr algn="ctr"/>
            <a:r>
              <a:rPr lang="en-US" sz="2400" b="1" i="1" dirty="0"/>
              <a:t>they</a:t>
            </a:r>
            <a:r>
              <a:rPr lang="en-US" sz="2400" dirty="0"/>
              <a:t> </a:t>
            </a:r>
            <a:r>
              <a:rPr lang="en-US" sz="2400" b="1" i="1" dirty="0"/>
              <a:t>don’t know the first thing about security</a:t>
            </a:r>
            <a:r>
              <a:rPr lang="en-US" sz="2400" dirty="0"/>
              <a:t>. </a:t>
            </a:r>
          </a:p>
        </p:txBody>
      </p:sp>
      <p:sp>
        <p:nvSpPr>
          <p:cNvPr id="7" name="TextBox 6">
            <a:extLst>
              <a:ext uri="{FF2B5EF4-FFF2-40B4-BE49-F238E27FC236}">
                <a16:creationId xmlns:a16="http://schemas.microsoft.com/office/drawing/2014/main" id="{67793C3D-1FA0-46EE-8601-5424D0C59B9F}"/>
              </a:ext>
            </a:extLst>
          </p:cNvPr>
          <p:cNvSpPr txBox="1"/>
          <p:nvPr/>
        </p:nvSpPr>
        <p:spPr>
          <a:xfrm>
            <a:off x="228601" y="555970"/>
            <a:ext cx="3733799" cy="400110"/>
          </a:xfrm>
          <a:prstGeom prst="rect">
            <a:avLst/>
          </a:prstGeom>
          <a:noFill/>
        </p:spPr>
        <p:txBody>
          <a:bodyPr wrap="square" rtlCol="0">
            <a:spAutoFit/>
          </a:bodyPr>
          <a:lstStyle/>
          <a:p>
            <a:pPr algn="r"/>
            <a:r>
              <a:rPr lang="en-US" sz="2000" b="1" i="1" dirty="0">
                <a:latin typeface="Courier New" panose="02070309020205020404" pitchFamily="49" charset="0"/>
                <a:cs typeface="Courier New" panose="02070309020205020404" pitchFamily="49" charset="0"/>
              </a:rPr>
              <a:t>Secure my code? Nah ...</a:t>
            </a:r>
          </a:p>
        </p:txBody>
      </p:sp>
      <p:cxnSp>
        <p:nvCxnSpPr>
          <p:cNvPr id="8" name="Straight Connector 7">
            <a:extLst>
              <a:ext uri="{FF2B5EF4-FFF2-40B4-BE49-F238E27FC236}">
                <a16:creationId xmlns:a16="http://schemas.microsoft.com/office/drawing/2014/main" id="{15A1BC73-7229-44BE-AD38-EF1A501C1C47}"/>
              </a:ext>
            </a:extLst>
          </p:cNvPr>
          <p:cNvCxnSpPr>
            <a:cxnSpLocks/>
          </p:cNvCxnSpPr>
          <p:nvPr/>
        </p:nvCxnSpPr>
        <p:spPr>
          <a:xfrm flipH="1" flipV="1">
            <a:off x="3124200" y="922410"/>
            <a:ext cx="457200" cy="52936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762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228601" y="5355848"/>
            <a:ext cx="8801250" cy="892552"/>
          </a:xfrm>
          <a:prstGeom prst="rect">
            <a:avLst/>
          </a:prstGeom>
          <a:noFill/>
        </p:spPr>
        <p:txBody>
          <a:bodyPr wrap="square" rtlCol="0">
            <a:spAutoFit/>
          </a:bodyPr>
          <a:lstStyle/>
          <a:p>
            <a:pPr algn="ctr"/>
            <a:r>
              <a:rPr lang="en-US" sz="2600" dirty="0"/>
              <a:t>They have just handed you a bucketload of cash to solve their </a:t>
            </a:r>
            <a:r>
              <a:rPr lang="en-US" sz="2600" b="1" i="1" dirty="0"/>
              <a:t>single most pressing problem</a:t>
            </a:r>
            <a:r>
              <a:rPr lang="en-US" sz="2600" dirty="0"/>
              <a:t>.</a:t>
            </a:r>
          </a:p>
        </p:txBody>
      </p:sp>
      <p:pic>
        <p:nvPicPr>
          <p:cNvPr id="4" name="Picture 3">
            <a:extLst>
              <a:ext uri="{FF2B5EF4-FFF2-40B4-BE49-F238E27FC236}">
                <a16:creationId xmlns:a16="http://schemas.microsoft.com/office/drawing/2014/main" id="{979B3D4C-019D-4007-AF9B-D89D76C068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126" b="11373"/>
          <a:stretch/>
        </p:blipFill>
        <p:spPr>
          <a:xfrm>
            <a:off x="0" y="228600"/>
            <a:ext cx="9144000" cy="5029200"/>
          </a:xfrm>
          <a:prstGeom prst="rect">
            <a:avLst/>
          </a:prstGeom>
        </p:spPr>
      </p:pic>
    </p:spTree>
    <p:extLst>
      <p:ext uri="{BB962C8B-B14F-4D97-AF65-F5344CB8AC3E}">
        <p14:creationId xmlns:p14="http://schemas.microsoft.com/office/powerpoint/2010/main" val="595409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228600" y="5725180"/>
            <a:ext cx="8801250" cy="492443"/>
          </a:xfrm>
          <a:prstGeom prst="rect">
            <a:avLst/>
          </a:prstGeom>
          <a:noFill/>
        </p:spPr>
        <p:txBody>
          <a:bodyPr wrap="square" rtlCol="0">
            <a:spAutoFit/>
          </a:bodyPr>
          <a:lstStyle/>
          <a:p>
            <a:pPr algn="ctr"/>
            <a:r>
              <a:rPr lang="en-US" sz="2600" dirty="0"/>
              <a:t>Their login process is </a:t>
            </a:r>
            <a:r>
              <a:rPr lang="en-US" sz="2600" b="1" i="1" dirty="0"/>
              <a:t>totally and completely insecure</a:t>
            </a:r>
            <a:r>
              <a:rPr lang="en-US" sz="2600" dirty="0"/>
              <a:t>. </a:t>
            </a:r>
          </a:p>
        </p:txBody>
      </p:sp>
      <p:sp>
        <p:nvSpPr>
          <p:cNvPr id="3" name="Rectangle 2">
            <a:extLst>
              <a:ext uri="{FF2B5EF4-FFF2-40B4-BE49-F238E27FC236}">
                <a16:creationId xmlns:a16="http://schemas.microsoft.com/office/drawing/2014/main" id="{F4D53A52-BC0D-4913-AD61-25E475BDECAF}"/>
              </a:ext>
            </a:extLst>
          </p:cNvPr>
          <p:cNvSpPr/>
          <p:nvPr/>
        </p:nvSpPr>
        <p:spPr>
          <a:xfrm>
            <a:off x="0" y="0"/>
            <a:ext cx="9144000" cy="56007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Image result for bootstrap login">
            <a:extLst>
              <a:ext uri="{FF2B5EF4-FFF2-40B4-BE49-F238E27FC236}">
                <a16:creationId xmlns:a16="http://schemas.microsoft.com/office/drawing/2014/main" id="{6E8FE100-A19B-4E75-AAF2-34371A9DF6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8" t="10277" r="5389" b="8982"/>
          <a:stretch/>
        </p:blipFill>
        <p:spPr bwMode="auto">
          <a:xfrm>
            <a:off x="1905000" y="349054"/>
            <a:ext cx="5638800" cy="51373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803C79-8E70-40F9-8ACB-E1F3A98073B6}"/>
              </a:ext>
            </a:extLst>
          </p:cNvPr>
          <p:cNvSpPr txBox="1"/>
          <p:nvPr/>
        </p:nvSpPr>
        <p:spPr>
          <a:xfrm>
            <a:off x="228600" y="1057245"/>
            <a:ext cx="1447800" cy="400110"/>
          </a:xfrm>
          <a:prstGeom prst="rect">
            <a:avLst/>
          </a:prstGeom>
          <a:noFill/>
        </p:spPr>
        <p:txBody>
          <a:bodyPr wrap="square" rtlCol="0">
            <a:spAutoFit/>
          </a:bodyPr>
          <a:lstStyle/>
          <a:p>
            <a:pPr algn="r"/>
            <a:r>
              <a:rPr lang="en-US" sz="2000" b="1" i="1" dirty="0">
                <a:latin typeface="Courier New" panose="02070309020205020404" pitchFamily="49" charset="0"/>
                <a:cs typeface="Courier New" panose="02070309020205020404" pitchFamily="49" charset="0"/>
              </a:rPr>
              <a:t>Hack Me!</a:t>
            </a:r>
          </a:p>
        </p:txBody>
      </p:sp>
      <p:cxnSp>
        <p:nvCxnSpPr>
          <p:cNvPr id="7" name="Straight Connector 6">
            <a:extLst>
              <a:ext uri="{FF2B5EF4-FFF2-40B4-BE49-F238E27FC236}">
                <a16:creationId xmlns:a16="http://schemas.microsoft.com/office/drawing/2014/main" id="{633BB538-4A24-4861-BADE-1A94A8383C9D}"/>
              </a:ext>
            </a:extLst>
          </p:cNvPr>
          <p:cNvCxnSpPr>
            <a:cxnSpLocks/>
          </p:cNvCxnSpPr>
          <p:nvPr/>
        </p:nvCxnSpPr>
        <p:spPr>
          <a:xfrm flipH="1" flipV="1">
            <a:off x="1143000" y="1457355"/>
            <a:ext cx="1251857" cy="105320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147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228601" y="5029200"/>
            <a:ext cx="8801250" cy="1200329"/>
          </a:xfrm>
          <a:prstGeom prst="rect">
            <a:avLst/>
          </a:prstGeom>
          <a:noFill/>
        </p:spPr>
        <p:txBody>
          <a:bodyPr wrap="square" rtlCol="0">
            <a:spAutoFit/>
          </a:bodyPr>
          <a:lstStyle/>
          <a:p>
            <a:pPr algn="ctr"/>
            <a:r>
              <a:rPr lang="en-US" sz="2400" dirty="0"/>
              <a:t>Today, hackers are </a:t>
            </a:r>
            <a:r>
              <a:rPr lang="en-US" sz="2400" b="1" i="1" dirty="0"/>
              <a:t>routinely logging in as users </a:t>
            </a:r>
            <a:r>
              <a:rPr lang="en-US" sz="2400" dirty="0"/>
              <a:t>(and, worse yet, as administrators) and gaining access to company data and financial assets. </a:t>
            </a:r>
          </a:p>
        </p:txBody>
      </p:sp>
      <p:pic>
        <p:nvPicPr>
          <p:cNvPr id="5" name="Picture 4">
            <a:extLst>
              <a:ext uri="{FF2B5EF4-FFF2-40B4-BE49-F238E27FC236}">
                <a16:creationId xmlns:a16="http://schemas.microsoft.com/office/drawing/2014/main" id="{B8457AB3-EC3F-4F06-95ED-552EFBDCD7D0}"/>
              </a:ext>
            </a:extLst>
          </p:cNvPr>
          <p:cNvPicPr>
            <a:picLocks noChangeAspect="1"/>
          </p:cNvPicPr>
          <p:nvPr/>
        </p:nvPicPr>
        <p:blipFill rotWithShape="1">
          <a:blip r:embed="rId2">
            <a:extLst>
              <a:ext uri="{28A0092B-C50C-407E-A947-70E740481C1C}">
                <a14:useLocalDpi xmlns:a14="http://schemas.microsoft.com/office/drawing/2010/main" val="0"/>
              </a:ext>
            </a:extLst>
          </a:blip>
          <a:srcRect b="7746"/>
          <a:stretch/>
        </p:blipFill>
        <p:spPr>
          <a:xfrm>
            <a:off x="0" y="279345"/>
            <a:ext cx="9144000" cy="4597455"/>
          </a:xfrm>
          <a:prstGeom prst="rect">
            <a:avLst/>
          </a:prstGeom>
        </p:spPr>
      </p:pic>
      <p:sp>
        <p:nvSpPr>
          <p:cNvPr id="6" name="TextBox 5">
            <a:extLst>
              <a:ext uri="{FF2B5EF4-FFF2-40B4-BE49-F238E27FC236}">
                <a16:creationId xmlns:a16="http://schemas.microsoft.com/office/drawing/2014/main" id="{A82C3E3F-A0DC-462A-BEA6-AE615775C543}"/>
              </a:ext>
            </a:extLst>
          </p:cNvPr>
          <p:cNvSpPr txBox="1"/>
          <p:nvPr/>
        </p:nvSpPr>
        <p:spPr>
          <a:xfrm>
            <a:off x="4570867" y="332791"/>
            <a:ext cx="4457851" cy="707886"/>
          </a:xfrm>
          <a:prstGeom prst="rect">
            <a:avLst/>
          </a:prstGeom>
          <a:noFill/>
        </p:spPr>
        <p:txBody>
          <a:bodyPr wrap="square" rtlCol="0">
            <a:spAutoFit/>
          </a:bodyPr>
          <a:lstStyle/>
          <a:p>
            <a:pPr algn="r"/>
            <a:r>
              <a:rPr lang="en-US" sz="2000" b="1" i="1" dirty="0">
                <a:latin typeface="Courier New" panose="02070309020205020404" pitchFamily="49" charset="0"/>
                <a:cs typeface="Courier New" panose="02070309020205020404" pitchFamily="49" charset="0"/>
              </a:rPr>
              <a:t>Not even a firewall??? </a:t>
            </a:r>
          </a:p>
          <a:p>
            <a:pPr algn="r"/>
            <a:r>
              <a:rPr lang="en-US" sz="2000" b="1" i="1" dirty="0">
                <a:latin typeface="Courier New" panose="02070309020205020404" pitchFamily="49" charset="0"/>
                <a:cs typeface="Courier New" panose="02070309020205020404" pitchFamily="49" charset="0"/>
              </a:rPr>
              <a:t>Come on. This is too easy.</a:t>
            </a:r>
          </a:p>
        </p:txBody>
      </p:sp>
      <p:cxnSp>
        <p:nvCxnSpPr>
          <p:cNvPr id="7" name="Straight Connector 6">
            <a:extLst>
              <a:ext uri="{FF2B5EF4-FFF2-40B4-BE49-F238E27FC236}">
                <a16:creationId xmlns:a16="http://schemas.microsoft.com/office/drawing/2014/main" id="{274A71A6-2CEF-4534-8FCB-71A588B1CE7E}"/>
              </a:ext>
            </a:extLst>
          </p:cNvPr>
          <p:cNvCxnSpPr>
            <a:cxnSpLocks/>
          </p:cNvCxnSpPr>
          <p:nvPr/>
        </p:nvCxnSpPr>
        <p:spPr>
          <a:xfrm flipH="1">
            <a:off x="3886200" y="956036"/>
            <a:ext cx="914400" cy="63913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031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11CF59A-93BA-436C-80B8-3BC541E6B73C}"/>
              </a:ext>
            </a:extLst>
          </p:cNvPr>
          <p:cNvSpPr>
            <a:spLocks noGrp="1"/>
          </p:cNvSpPr>
          <p:nvPr>
            <p:ph type="title"/>
          </p:nvPr>
        </p:nvSpPr>
        <p:spPr/>
        <p:txBody>
          <a:bodyPr>
            <a:normAutofit/>
          </a:bodyPr>
          <a:lstStyle/>
          <a:p>
            <a:r>
              <a:rPr lang="en-US" dirty="0"/>
              <a:t>Learning Goals</a:t>
            </a:r>
          </a:p>
        </p:txBody>
      </p:sp>
      <p:sp>
        <p:nvSpPr>
          <p:cNvPr id="9" name="Rectangle 8">
            <a:extLst>
              <a:ext uri="{FF2B5EF4-FFF2-40B4-BE49-F238E27FC236}">
                <a16:creationId xmlns:a16="http://schemas.microsoft.com/office/drawing/2014/main" id="{3760D7E2-29F9-4EE8-A59E-BA89C58F1C17}"/>
              </a:ext>
            </a:extLst>
          </p:cNvPr>
          <p:cNvSpPr/>
          <p:nvPr/>
        </p:nvSpPr>
        <p:spPr>
          <a:xfrm>
            <a:off x="304800" y="787620"/>
            <a:ext cx="8229600" cy="5509200"/>
          </a:xfrm>
          <a:prstGeom prst="rect">
            <a:avLst/>
          </a:prstGeom>
        </p:spPr>
        <p:txBody>
          <a:bodyPr wrap="square">
            <a:spAutoFit/>
          </a:bodyPr>
          <a:lstStyle/>
          <a:p>
            <a:r>
              <a:rPr lang="en-US" sz="2200" dirty="0"/>
              <a:t>By the end of class, students will also be able to:</a:t>
            </a:r>
            <a:br>
              <a:rPr lang="en-US" sz="2200" dirty="0"/>
            </a:br>
            <a:endParaRPr lang="en-US" sz="2200" dirty="0"/>
          </a:p>
          <a:p>
            <a:pPr marL="457200" indent="-457200">
              <a:buFont typeface="Wingdings" pitchFamily="2" charset="2"/>
              <a:buChar char="q"/>
            </a:pPr>
            <a:r>
              <a:rPr lang="en-US" sz="2200" dirty="0"/>
              <a:t>Explain the course structure and general direction of the program.</a:t>
            </a:r>
            <a:br>
              <a:rPr lang="en-US" sz="2200" dirty="0"/>
            </a:br>
            <a:endParaRPr lang="en-US" sz="2200" dirty="0"/>
          </a:p>
          <a:p>
            <a:pPr marL="457200" indent="-457200">
              <a:buFont typeface="Wingdings" pitchFamily="2" charset="2"/>
              <a:buChar char="q"/>
            </a:pPr>
            <a:r>
              <a:rPr lang="en-US" sz="2200" dirty="0"/>
              <a:t>Recognize the high-level security strategies and tools that will be covered in class.</a:t>
            </a:r>
            <a:br>
              <a:rPr lang="en-US" sz="2200" dirty="0"/>
            </a:br>
            <a:endParaRPr lang="en-US" sz="2200" dirty="0"/>
          </a:p>
          <a:p>
            <a:pPr marL="457200" indent="-457200">
              <a:buFont typeface="Wingdings" pitchFamily="2" charset="2"/>
              <a:buChar char="q"/>
            </a:pPr>
            <a:r>
              <a:rPr lang="en-US" sz="2200" dirty="0"/>
              <a:t>Define cybersecurity as the assessment of threats and the mitigation of risk.</a:t>
            </a:r>
            <a:br>
              <a:rPr lang="en-US" sz="2200" dirty="0"/>
            </a:br>
            <a:endParaRPr lang="en-US" sz="2200" dirty="0"/>
          </a:p>
          <a:p>
            <a:pPr marL="457200" indent="-457200">
              <a:buFont typeface="Wingdings" pitchFamily="2" charset="2"/>
              <a:buChar char="q"/>
            </a:pPr>
            <a:r>
              <a:rPr lang="en-US" sz="2200" dirty="0"/>
              <a:t>List different types of user, web, server, and database cybersecurity attacks.</a:t>
            </a:r>
            <a:br>
              <a:rPr lang="en-US" sz="2200" dirty="0"/>
            </a:br>
            <a:endParaRPr lang="en-US" sz="2200" dirty="0"/>
          </a:p>
          <a:p>
            <a:pPr marL="457200" indent="-457200">
              <a:buFont typeface="Wingdings" pitchFamily="2" charset="2"/>
              <a:buChar char="q"/>
            </a:pPr>
            <a:r>
              <a:rPr lang="en-US" sz="2200" dirty="0"/>
              <a:t>Identify risk mitigation plan frameworks for user, web, server, and database cybersecurity attacks.</a:t>
            </a:r>
          </a:p>
        </p:txBody>
      </p:sp>
    </p:spTree>
    <p:extLst>
      <p:ext uri="{BB962C8B-B14F-4D97-AF65-F5344CB8AC3E}">
        <p14:creationId xmlns:p14="http://schemas.microsoft.com/office/powerpoint/2010/main" val="3214120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FA9E45-AE11-475B-8081-867EAFA033E5}"/>
              </a:ext>
            </a:extLst>
          </p:cNvPr>
          <p:cNvSpPr>
            <a:spLocks noGrp="1"/>
          </p:cNvSpPr>
          <p:nvPr>
            <p:ph sz="quarter" idx="10"/>
          </p:nvPr>
        </p:nvSpPr>
        <p:spPr>
          <a:xfrm>
            <a:off x="381000" y="1066800"/>
            <a:ext cx="8540270" cy="4648200"/>
          </a:xfrm>
        </p:spPr>
        <p:txBody>
          <a:bodyPr>
            <a:noAutofit/>
          </a:bodyPr>
          <a:lstStyle/>
          <a:p>
            <a:pPr marL="0" indent="0">
              <a:buNone/>
            </a:pPr>
            <a:r>
              <a:rPr lang="en-US" sz="2800" b="1" dirty="0"/>
              <a:t>Assignment:</a:t>
            </a:r>
            <a:endParaRPr lang="en-US" sz="2800" i="1" dirty="0"/>
          </a:p>
          <a:p>
            <a:pPr marL="0" indent="0">
              <a:lnSpc>
                <a:spcPct val="100000"/>
              </a:lnSpc>
              <a:buNone/>
            </a:pPr>
            <a:r>
              <a:rPr lang="en-US" sz="2800" dirty="0"/>
              <a:t>With your group, develop a list of 15 different ways that a malicious actor could penetrate the system and login as a user or administrator. </a:t>
            </a:r>
          </a:p>
          <a:p>
            <a:pPr marL="0" indent="0">
              <a:lnSpc>
                <a:spcPct val="100000"/>
              </a:lnSpc>
              <a:buNone/>
            </a:pPr>
            <a:endParaRPr lang="en-US" sz="1000" dirty="0"/>
          </a:p>
          <a:p>
            <a:pPr marL="0" indent="0">
              <a:lnSpc>
                <a:spcPct val="100000"/>
              </a:lnSpc>
              <a:buNone/>
            </a:pPr>
            <a:r>
              <a:rPr lang="en-US" sz="2800" dirty="0"/>
              <a:t>With each method, be prepared to describe the following:</a:t>
            </a:r>
          </a:p>
          <a:p>
            <a:pPr>
              <a:lnSpc>
                <a:spcPct val="100000"/>
              </a:lnSpc>
            </a:pPr>
            <a:r>
              <a:rPr lang="en-US" sz="2800" dirty="0"/>
              <a:t>Who (or what) is the initial target?</a:t>
            </a:r>
          </a:p>
          <a:p>
            <a:pPr>
              <a:lnSpc>
                <a:spcPct val="100000"/>
              </a:lnSpc>
            </a:pPr>
            <a:r>
              <a:rPr lang="en-US" sz="2800" dirty="0"/>
              <a:t>How would the actor implement the attack?</a:t>
            </a:r>
            <a:endParaRPr lang="en-US" sz="2000" dirty="0"/>
          </a:p>
          <a:p>
            <a:pPr marL="0" indent="0">
              <a:lnSpc>
                <a:spcPct val="100000"/>
              </a:lnSpc>
              <a:buNone/>
            </a:pPr>
            <a:endParaRPr lang="en-US" sz="1000" i="1" dirty="0"/>
          </a:p>
          <a:p>
            <a:pPr marL="0" indent="0">
              <a:lnSpc>
                <a:spcPct val="100000"/>
              </a:lnSpc>
              <a:buNone/>
            </a:pPr>
            <a:r>
              <a:rPr lang="en-US" sz="2800" i="1" dirty="0"/>
              <a:t>Be Prepared to Share!</a:t>
            </a:r>
          </a:p>
        </p:txBody>
      </p:sp>
      <p:sp>
        <p:nvSpPr>
          <p:cNvPr id="3" name="Text Placeholder 2">
            <a:extLst>
              <a:ext uri="{FF2B5EF4-FFF2-40B4-BE49-F238E27FC236}">
                <a16:creationId xmlns:a16="http://schemas.microsoft.com/office/drawing/2014/main" id="{C4855C97-BD2A-4929-B28C-F35EEFC4D230}"/>
              </a:ext>
            </a:extLst>
          </p:cNvPr>
          <p:cNvSpPr>
            <a:spLocks noGrp="1"/>
          </p:cNvSpPr>
          <p:nvPr>
            <p:ph type="body" sz="quarter" idx="11"/>
          </p:nvPr>
        </p:nvSpPr>
        <p:spPr/>
        <p:txBody>
          <a:bodyPr/>
          <a:lstStyle/>
          <a:p>
            <a:r>
              <a:rPr lang="en-US" dirty="0"/>
              <a:t>Activity: </a:t>
            </a:r>
            <a:r>
              <a:rPr lang="en-US" b="0" dirty="0"/>
              <a:t>Attacking The Wall (15 Minutes)</a:t>
            </a:r>
          </a:p>
        </p:txBody>
      </p:sp>
    </p:spTree>
    <p:extLst>
      <p:ext uri="{BB962C8B-B14F-4D97-AF65-F5344CB8AC3E}">
        <p14:creationId xmlns:p14="http://schemas.microsoft.com/office/powerpoint/2010/main" val="3734949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97DAC9-B584-4EF3-8095-C43130FB04FD}"/>
              </a:ext>
            </a:extLst>
          </p:cNvPr>
          <p:cNvSpPr>
            <a:spLocks noGrp="1"/>
          </p:cNvSpPr>
          <p:nvPr>
            <p:ph type="body" sz="quarter" idx="11"/>
          </p:nvPr>
        </p:nvSpPr>
        <p:spPr/>
        <p:txBody>
          <a:bodyPr/>
          <a:lstStyle/>
          <a:p>
            <a:r>
              <a:rPr lang="en-US" dirty="0"/>
              <a:t>Activity: </a:t>
            </a:r>
            <a:r>
              <a:rPr lang="en-US" b="0" dirty="0"/>
              <a:t>Attacking The Wall (15 Minutes)</a:t>
            </a:r>
          </a:p>
        </p:txBody>
      </p:sp>
      <p:pic>
        <p:nvPicPr>
          <p:cNvPr id="4" name="Picture 3">
            <a:extLst>
              <a:ext uri="{FF2B5EF4-FFF2-40B4-BE49-F238E27FC236}">
                <a16:creationId xmlns:a16="http://schemas.microsoft.com/office/drawing/2014/main" id="{7882CE0B-866A-4C88-9BDE-E1384727B1C3}"/>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5" name="TextBox 4">
            <a:extLst>
              <a:ext uri="{FF2B5EF4-FFF2-40B4-BE49-F238E27FC236}">
                <a16:creationId xmlns:a16="http://schemas.microsoft.com/office/drawing/2014/main" id="{781ED7E9-5EF0-4F87-8CAA-6ECAEE8EC8EE}"/>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6" name="TextBox 5">
            <a:extLst>
              <a:ext uri="{FF2B5EF4-FFF2-40B4-BE49-F238E27FC236}">
                <a16:creationId xmlns:a16="http://schemas.microsoft.com/office/drawing/2014/main" id="{83F0F232-9D32-4E99-AD83-679AA99327B0}"/>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7" name="TextBox 6">
            <a:extLst>
              <a:ext uri="{FF2B5EF4-FFF2-40B4-BE49-F238E27FC236}">
                <a16:creationId xmlns:a16="http://schemas.microsoft.com/office/drawing/2014/main" id="{4C847780-0CFC-4E52-8947-B448C0BE12E3}"/>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8" name="TextBox 7">
            <a:extLst>
              <a:ext uri="{FF2B5EF4-FFF2-40B4-BE49-F238E27FC236}">
                <a16:creationId xmlns:a16="http://schemas.microsoft.com/office/drawing/2014/main" id="{2CF6BD96-E052-4851-BC93-366549022289}"/>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2" name="TextBox 11">
            <a:extLst>
              <a:ext uri="{FF2B5EF4-FFF2-40B4-BE49-F238E27FC236}">
                <a16:creationId xmlns:a16="http://schemas.microsoft.com/office/drawing/2014/main" id="{CE74606A-87CA-4FF3-8C92-85C587905090}"/>
              </a:ext>
            </a:extLst>
          </p:cNvPr>
          <p:cNvSpPr txBox="1"/>
          <p:nvPr/>
        </p:nvSpPr>
        <p:spPr>
          <a:xfrm>
            <a:off x="3065566" y="5077857"/>
            <a:ext cx="5852919" cy="923330"/>
          </a:xfrm>
          <a:prstGeom prst="rect">
            <a:avLst/>
          </a:prstGeom>
          <a:noFill/>
        </p:spPr>
        <p:txBody>
          <a:bodyPr wrap="square" rtlCol="0">
            <a:spAutoFit/>
          </a:bodyPr>
          <a:lstStyle/>
          <a:p>
            <a:pPr algn="ctr"/>
            <a:r>
              <a:rPr lang="en-US" dirty="0"/>
              <a:t>We’ll spend a lot more time talking about web logins later in this course, but for now use this diagram to guide your thoughts.</a:t>
            </a:r>
          </a:p>
        </p:txBody>
      </p:sp>
      <p:sp>
        <p:nvSpPr>
          <p:cNvPr id="13" name="TextBox 12">
            <a:extLst>
              <a:ext uri="{FF2B5EF4-FFF2-40B4-BE49-F238E27FC236}">
                <a16:creationId xmlns:a16="http://schemas.microsoft.com/office/drawing/2014/main" id="{D7CA6A12-7DF6-499F-90FF-75D4489812F3}"/>
              </a:ext>
            </a:extLst>
          </p:cNvPr>
          <p:cNvSpPr txBox="1"/>
          <p:nvPr/>
        </p:nvSpPr>
        <p:spPr>
          <a:xfrm>
            <a:off x="2876474" y="1319228"/>
            <a:ext cx="6096301" cy="523220"/>
          </a:xfrm>
          <a:prstGeom prst="rect">
            <a:avLst/>
          </a:prstGeom>
          <a:noFill/>
        </p:spPr>
        <p:txBody>
          <a:bodyPr wrap="square" rtlCol="0">
            <a:spAutoFit/>
          </a:bodyPr>
          <a:lstStyle/>
          <a:p>
            <a:pPr algn="ctr"/>
            <a:r>
              <a:rPr lang="en-US" sz="2800" b="1" u="sng" dirty="0"/>
              <a:t>Web Logins 101</a:t>
            </a:r>
          </a:p>
        </p:txBody>
      </p:sp>
    </p:spTree>
    <p:extLst>
      <p:ext uri="{BB962C8B-B14F-4D97-AF65-F5344CB8AC3E}">
        <p14:creationId xmlns:p14="http://schemas.microsoft.com/office/powerpoint/2010/main" val="378777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97DAC9-B584-4EF3-8095-C43130FB04FD}"/>
              </a:ext>
            </a:extLst>
          </p:cNvPr>
          <p:cNvSpPr>
            <a:spLocks noGrp="1"/>
          </p:cNvSpPr>
          <p:nvPr>
            <p:ph type="body" sz="quarter" idx="11"/>
          </p:nvPr>
        </p:nvSpPr>
        <p:spPr/>
        <p:txBody>
          <a:bodyPr/>
          <a:lstStyle/>
          <a:p>
            <a:r>
              <a:rPr lang="en-US" dirty="0"/>
              <a:t>Activity: </a:t>
            </a:r>
            <a:r>
              <a:rPr lang="en-US" b="0" dirty="0"/>
              <a:t>Attacking The Wall (15 Minutes)</a:t>
            </a:r>
          </a:p>
        </p:txBody>
      </p:sp>
      <p:pic>
        <p:nvPicPr>
          <p:cNvPr id="4" name="Picture 3">
            <a:extLst>
              <a:ext uri="{FF2B5EF4-FFF2-40B4-BE49-F238E27FC236}">
                <a16:creationId xmlns:a16="http://schemas.microsoft.com/office/drawing/2014/main" id="{40812E31-A3BB-4F3B-89FE-F66C0071C7A3}"/>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5" name="TextBox 4">
            <a:extLst>
              <a:ext uri="{FF2B5EF4-FFF2-40B4-BE49-F238E27FC236}">
                <a16:creationId xmlns:a16="http://schemas.microsoft.com/office/drawing/2014/main" id="{0765092B-7080-4B5E-A208-E3E49890552C}"/>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6" name="TextBox 5">
            <a:extLst>
              <a:ext uri="{FF2B5EF4-FFF2-40B4-BE49-F238E27FC236}">
                <a16:creationId xmlns:a16="http://schemas.microsoft.com/office/drawing/2014/main" id="{DF77C6BC-B049-4E6C-AA59-E2FA1544F1A9}"/>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7" name="TextBox 6">
            <a:extLst>
              <a:ext uri="{FF2B5EF4-FFF2-40B4-BE49-F238E27FC236}">
                <a16:creationId xmlns:a16="http://schemas.microsoft.com/office/drawing/2014/main" id="{35AAD00B-C835-4DD6-B0F1-BE996929BB08}"/>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8" name="TextBox 7">
            <a:extLst>
              <a:ext uri="{FF2B5EF4-FFF2-40B4-BE49-F238E27FC236}">
                <a16:creationId xmlns:a16="http://schemas.microsoft.com/office/drawing/2014/main" id="{81C5251F-6F81-41EA-B18B-09A1B00C96BA}"/>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1" name="Rectangle 10">
            <a:extLst>
              <a:ext uri="{FF2B5EF4-FFF2-40B4-BE49-F238E27FC236}">
                <a16:creationId xmlns:a16="http://schemas.microsoft.com/office/drawing/2014/main" id="{937AF993-21EA-46EC-8316-412F1F33F9C3}"/>
              </a:ext>
            </a:extLst>
          </p:cNvPr>
          <p:cNvSpPr/>
          <p:nvPr/>
        </p:nvSpPr>
        <p:spPr>
          <a:xfrm>
            <a:off x="7010400" y="2173040"/>
            <a:ext cx="1905300" cy="28561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3CB6B28-3D0E-4A84-95BF-14B215B0D9CA}"/>
              </a:ext>
            </a:extLst>
          </p:cNvPr>
          <p:cNvSpPr txBox="1"/>
          <p:nvPr/>
        </p:nvSpPr>
        <p:spPr>
          <a:xfrm>
            <a:off x="3586937" y="5587425"/>
            <a:ext cx="5190845" cy="584775"/>
          </a:xfrm>
          <a:prstGeom prst="rect">
            <a:avLst/>
          </a:prstGeom>
          <a:noFill/>
        </p:spPr>
        <p:txBody>
          <a:bodyPr wrap="none" rtlCol="0">
            <a:spAutoFit/>
          </a:bodyPr>
          <a:lstStyle/>
          <a:p>
            <a:r>
              <a:rPr lang="en-US" sz="3200" b="1" dirty="0">
                <a:solidFill>
                  <a:srgbClr val="FF0000"/>
                </a:solidFill>
              </a:rPr>
              <a:t>Defend </a:t>
            </a:r>
            <a:r>
              <a:rPr lang="en-US" sz="3200" b="1" i="1" dirty="0">
                <a:solidFill>
                  <a:srgbClr val="FF0000"/>
                </a:solidFill>
              </a:rPr>
              <a:t>this</a:t>
            </a:r>
            <a:r>
              <a:rPr lang="en-US" sz="3200" b="1" dirty="0">
                <a:solidFill>
                  <a:srgbClr val="FF0000"/>
                </a:solidFill>
              </a:rPr>
              <a:t> with your life!</a:t>
            </a:r>
          </a:p>
        </p:txBody>
      </p:sp>
      <p:cxnSp>
        <p:nvCxnSpPr>
          <p:cNvPr id="14" name="Straight Arrow Connector 13">
            <a:extLst>
              <a:ext uri="{FF2B5EF4-FFF2-40B4-BE49-F238E27FC236}">
                <a16:creationId xmlns:a16="http://schemas.microsoft.com/office/drawing/2014/main" id="{C14D362D-6AEC-4A3C-9870-0144E95330D5}"/>
              </a:ext>
            </a:extLst>
          </p:cNvPr>
          <p:cNvCxnSpPr>
            <a:cxnSpLocks/>
          </p:cNvCxnSpPr>
          <p:nvPr/>
        </p:nvCxnSpPr>
        <p:spPr>
          <a:xfrm flipV="1">
            <a:off x="5715000" y="3886200"/>
            <a:ext cx="1905000" cy="16507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842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3FC1B43-3952-4197-B788-2B6AE78F7C8E}"/>
              </a:ext>
            </a:extLst>
          </p:cNvPr>
          <p:cNvSpPr>
            <a:spLocks noGrp="1"/>
          </p:cNvSpPr>
          <p:nvPr>
            <p:ph type="title"/>
          </p:nvPr>
        </p:nvSpPr>
        <p:spPr>
          <a:xfrm>
            <a:off x="457200" y="3029740"/>
            <a:ext cx="7543800" cy="704060"/>
          </a:xfrm>
        </p:spPr>
        <p:txBody>
          <a:bodyPr>
            <a:normAutofit/>
          </a:bodyPr>
          <a:lstStyle/>
          <a:p>
            <a:r>
              <a:rPr lang="en-US" dirty="0"/>
              <a:t>Security Challenge #1</a:t>
            </a:r>
          </a:p>
        </p:txBody>
      </p:sp>
      <p:sp>
        <p:nvSpPr>
          <p:cNvPr id="13" name="TextBox 12">
            <a:extLst>
              <a:ext uri="{FF2B5EF4-FFF2-40B4-BE49-F238E27FC236}">
                <a16:creationId xmlns:a16="http://schemas.microsoft.com/office/drawing/2014/main" id="{FF3308C7-1F95-4958-8586-3C68EF3C45F4}"/>
              </a:ext>
            </a:extLst>
          </p:cNvPr>
          <p:cNvSpPr txBox="1"/>
          <p:nvPr/>
        </p:nvSpPr>
        <p:spPr>
          <a:xfrm>
            <a:off x="457200" y="3886200"/>
            <a:ext cx="6515250" cy="461665"/>
          </a:xfrm>
          <a:prstGeom prst="rect">
            <a:avLst/>
          </a:prstGeom>
          <a:noFill/>
        </p:spPr>
        <p:txBody>
          <a:bodyPr wrap="square" rtlCol="0">
            <a:spAutoFit/>
          </a:bodyPr>
          <a:lstStyle/>
          <a:p>
            <a:r>
              <a:rPr lang="en-US" sz="2400" i="1" dirty="0"/>
              <a:t>Attacking the Wall (Analyzed)</a:t>
            </a:r>
          </a:p>
        </p:txBody>
      </p:sp>
    </p:spTree>
    <p:extLst>
      <p:ext uri="{BB962C8B-B14F-4D97-AF65-F5344CB8AC3E}">
        <p14:creationId xmlns:p14="http://schemas.microsoft.com/office/powerpoint/2010/main" val="1436123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7FAE-B68B-4B6B-B1CE-5D99E0A39304}"/>
              </a:ext>
            </a:extLst>
          </p:cNvPr>
          <p:cNvSpPr txBox="1">
            <a:spLocks/>
          </p:cNvSpPr>
          <p:nvPr/>
        </p:nvSpPr>
        <p:spPr>
          <a:xfrm>
            <a:off x="152400" y="2438400"/>
            <a:ext cx="8839200" cy="1371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Step 1: </a:t>
            </a:r>
            <a:br>
              <a:rPr lang="en-US" dirty="0"/>
            </a:br>
            <a:r>
              <a:rPr lang="en-US" dirty="0"/>
              <a:t>Assess the Targets</a:t>
            </a:r>
          </a:p>
        </p:txBody>
      </p:sp>
    </p:spTree>
    <p:extLst>
      <p:ext uri="{BB962C8B-B14F-4D97-AF65-F5344CB8AC3E}">
        <p14:creationId xmlns:p14="http://schemas.microsoft.com/office/powerpoint/2010/main" val="235914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19400" y="1524000"/>
            <a:ext cx="6096301" cy="523220"/>
          </a:xfrm>
          <a:prstGeom prst="rect">
            <a:avLst/>
          </a:prstGeom>
          <a:noFill/>
        </p:spPr>
        <p:txBody>
          <a:bodyPr wrap="square" rtlCol="0">
            <a:spAutoFit/>
          </a:bodyPr>
          <a:lstStyle/>
          <a:p>
            <a:pPr algn="ctr"/>
            <a:r>
              <a:rPr lang="en-US" sz="2800" b="1" dirty="0">
                <a:solidFill>
                  <a:srgbClr val="FF0000"/>
                </a:solidFill>
              </a:rPr>
              <a:t>Which are the targets?</a:t>
            </a:r>
          </a:p>
        </p:txBody>
      </p:sp>
    </p:spTree>
    <p:extLst>
      <p:ext uri="{BB962C8B-B14F-4D97-AF65-F5344CB8AC3E}">
        <p14:creationId xmlns:p14="http://schemas.microsoft.com/office/powerpoint/2010/main" val="3606767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8" name="Rectangle 7">
            <a:extLst>
              <a:ext uri="{FF2B5EF4-FFF2-40B4-BE49-F238E27FC236}">
                <a16:creationId xmlns:a16="http://schemas.microsoft.com/office/drawing/2014/main" id="{4E6B9DA4-0275-489B-978F-B8953281D9F3}"/>
              </a:ext>
            </a:extLst>
          </p:cNvPr>
          <p:cNvSpPr/>
          <p:nvPr/>
        </p:nvSpPr>
        <p:spPr>
          <a:xfrm>
            <a:off x="3048000" y="2209800"/>
            <a:ext cx="2133600" cy="28194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4DC513-649D-4689-8E3F-E558E418B3FA}"/>
              </a:ext>
            </a:extLst>
          </p:cNvPr>
          <p:cNvSpPr/>
          <p:nvPr/>
        </p:nvSpPr>
        <p:spPr>
          <a:xfrm>
            <a:off x="152400" y="838200"/>
            <a:ext cx="2514600" cy="53985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70BCD-2FFC-4E76-AF50-9C291F6643CF}"/>
              </a:ext>
            </a:extLst>
          </p:cNvPr>
          <p:cNvSpPr/>
          <p:nvPr/>
        </p:nvSpPr>
        <p:spPr>
          <a:xfrm>
            <a:off x="5334000" y="2195286"/>
            <a:ext cx="1524000" cy="28339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1E0927A-6777-4756-B3D4-ED88AD8BD9DF}"/>
              </a:ext>
            </a:extLst>
          </p:cNvPr>
          <p:cNvSpPr txBox="1"/>
          <p:nvPr/>
        </p:nvSpPr>
        <p:spPr>
          <a:xfrm>
            <a:off x="3062781" y="5367497"/>
            <a:ext cx="5852919" cy="830997"/>
          </a:xfrm>
          <a:prstGeom prst="rect">
            <a:avLst/>
          </a:prstGeom>
          <a:noFill/>
        </p:spPr>
        <p:txBody>
          <a:bodyPr wrap="square" rtlCol="0">
            <a:spAutoFit/>
          </a:bodyPr>
          <a:lstStyle/>
          <a:p>
            <a:pPr algn="ctr"/>
            <a:r>
              <a:rPr lang="en-US" sz="2400" dirty="0"/>
              <a:t>In this case, an attacker could target </a:t>
            </a:r>
            <a:r>
              <a:rPr lang="en-US" sz="2400" b="1" dirty="0"/>
              <a:t>EVERY node</a:t>
            </a:r>
            <a:r>
              <a:rPr lang="en-US" sz="2400" dirty="0"/>
              <a:t> along the chain.</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i="1" dirty="0"/>
              <a:t>Lots</a:t>
            </a:r>
            <a:r>
              <a:rPr lang="en-US" sz="2800" b="1" dirty="0"/>
              <a:t> of Targets</a:t>
            </a:r>
          </a:p>
        </p:txBody>
      </p:sp>
      <p:sp>
        <p:nvSpPr>
          <p:cNvPr id="16" name="Rectangle 15">
            <a:extLst>
              <a:ext uri="{FF2B5EF4-FFF2-40B4-BE49-F238E27FC236}">
                <a16:creationId xmlns:a16="http://schemas.microsoft.com/office/drawing/2014/main" id="{396C46E9-A054-4409-84D1-B6A0EC372532}"/>
              </a:ext>
            </a:extLst>
          </p:cNvPr>
          <p:cNvSpPr/>
          <p:nvPr/>
        </p:nvSpPr>
        <p:spPr>
          <a:xfrm>
            <a:off x="7010400" y="2173040"/>
            <a:ext cx="1905300" cy="28561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30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62781" y="5367497"/>
            <a:ext cx="5852919" cy="830997"/>
          </a:xfrm>
          <a:prstGeom prst="rect">
            <a:avLst/>
          </a:prstGeom>
          <a:noFill/>
        </p:spPr>
        <p:txBody>
          <a:bodyPr wrap="square" rtlCol="0">
            <a:spAutoFit/>
          </a:bodyPr>
          <a:lstStyle/>
          <a:p>
            <a:pPr algn="ctr"/>
            <a:r>
              <a:rPr lang="en-US" sz="2400" b="1" dirty="0"/>
              <a:t>Users</a:t>
            </a:r>
            <a:r>
              <a:rPr lang="en-US" sz="2400" dirty="0"/>
              <a:t> are subject to a variety of social engineering tactics.</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dirty="0"/>
              <a:t>User Attacks</a:t>
            </a:r>
          </a:p>
        </p:txBody>
      </p:sp>
      <p:sp>
        <p:nvSpPr>
          <p:cNvPr id="16" name="Rectangle 15">
            <a:extLst>
              <a:ext uri="{FF2B5EF4-FFF2-40B4-BE49-F238E27FC236}">
                <a16:creationId xmlns:a16="http://schemas.microsoft.com/office/drawing/2014/main" id="{97E41F30-6161-4F98-B829-F5B4526A35A1}"/>
              </a:ext>
            </a:extLst>
          </p:cNvPr>
          <p:cNvSpPr/>
          <p:nvPr/>
        </p:nvSpPr>
        <p:spPr>
          <a:xfrm>
            <a:off x="152400" y="838200"/>
            <a:ext cx="2514600" cy="53985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7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62781" y="5367497"/>
            <a:ext cx="5852919" cy="830997"/>
          </a:xfrm>
          <a:prstGeom prst="rect">
            <a:avLst/>
          </a:prstGeom>
          <a:noFill/>
        </p:spPr>
        <p:txBody>
          <a:bodyPr wrap="square" rtlCol="0">
            <a:spAutoFit/>
          </a:bodyPr>
          <a:lstStyle/>
          <a:p>
            <a:pPr algn="ctr"/>
            <a:r>
              <a:rPr lang="en-US" sz="2400" b="1" dirty="0"/>
              <a:t>Websites</a:t>
            </a:r>
            <a:r>
              <a:rPr lang="en-US" sz="2400" dirty="0"/>
              <a:t> are vulnerable to a broad set of  code related attacks. </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dirty="0"/>
              <a:t>Web Attacks</a:t>
            </a:r>
          </a:p>
        </p:txBody>
      </p:sp>
      <p:sp>
        <p:nvSpPr>
          <p:cNvPr id="12" name="Rectangle 11">
            <a:extLst>
              <a:ext uri="{FF2B5EF4-FFF2-40B4-BE49-F238E27FC236}">
                <a16:creationId xmlns:a16="http://schemas.microsoft.com/office/drawing/2014/main" id="{B24EDA01-7A6E-47B8-B196-6C798B1CC989}"/>
              </a:ext>
            </a:extLst>
          </p:cNvPr>
          <p:cNvSpPr/>
          <p:nvPr/>
        </p:nvSpPr>
        <p:spPr>
          <a:xfrm>
            <a:off x="3048000" y="2209800"/>
            <a:ext cx="2133600" cy="28194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421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4" name="TextBox 13">
            <a:extLst>
              <a:ext uri="{FF2B5EF4-FFF2-40B4-BE49-F238E27FC236}">
                <a16:creationId xmlns:a16="http://schemas.microsoft.com/office/drawing/2014/main" id="{F1E0927A-6777-4756-B3D4-ED88AD8BD9DF}"/>
              </a:ext>
            </a:extLst>
          </p:cNvPr>
          <p:cNvSpPr txBox="1"/>
          <p:nvPr/>
        </p:nvSpPr>
        <p:spPr>
          <a:xfrm>
            <a:off x="2876475" y="5367497"/>
            <a:ext cx="6039226" cy="830997"/>
          </a:xfrm>
          <a:prstGeom prst="rect">
            <a:avLst/>
          </a:prstGeom>
          <a:noFill/>
        </p:spPr>
        <p:txBody>
          <a:bodyPr wrap="square" rtlCol="0">
            <a:spAutoFit/>
          </a:bodyPr>
          <a:lstStyle/>
          <a:p>
            <a:pPr algn="ctr"/>
            <a:r>
              <a:rPr lang="en-US" sz="2400" b="1" dirty="0"/>
              <a:t>Servers</a:t>
            </a:r>
            <a:r>
              <a:rPr lang="en-US" sz="2400" dirty="0"/>
              <a:t> are vulnerable to a host of operating system exploits and attacks. </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dirty="0"/>
              <a:t>Server Attacks</a:t>
            </a:r>
          </a:p>
        </p:txBody>
      </p:sp>
      <p:sp>
        <p:nvSpPr>
          <p:cNvPr id="11" name="Rectangle 10">
            <a:extLst>
              <a:ext uri="{FF2B5EF4-FFF2-40B4-BE49-F238E27FC236}">
                <a16:creationId xmlns:a16="http://schemas.microsoft.com/office/drawing/2014/main" id="{488F9C68-1120-4E9C-87E4-632ECABD8EF4}"/>
              </a:ext>
            </a:extLst>
          </p:cNvPr>
          <p:cNvSpPr/>
          <p:nvPr/>
        </p:nvSpPr>
        <p:spPr>
          <a:xfrm>
            <a:off x="5334000" y="2195286"/>
            <a:ext cx="1524000" cy="28339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015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The Rising Cyber Threat</a:t>
            </a:r>
          </a:p>
        </p:txBody>
      </p:sp>
    </p:spTree>
    <p:extLst>
      <p:ext uri="{BB962C8B-B14F-4D97-AF65-F5344CB8AC3E}">
        <p14:creationId xmlns:p14="http://schemas.microsoft.com/office/powerpoint/2010/main" val="468085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1: Assess the Targets</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4" name="TextBox 13">
            <a:extLst>
              <a:ext uri="{FF2B5EF4-FFF2-40B4-BE49-F238E27FC236}">
                <a16:creationId xmlns:a16="http://schemas.microsoft.com/office/drawing/2014/main" id="{F1E0927A-6777-4756-B3D4-ED88AD8BD9DF}"/>
              </a:ext>
            </a:extLst>
          </p:cNvPr>
          <p:cNvSpPr txBox="1"/>
          <p:nvPr/>
        </p:nvSpPr>
        <p:spPr>
          <a:xfrm>
            <a:off x="2876475" y="5367497"/>
            <a:ext cx="6039226" cy="830997"/>
          </a:xfrm>
          <a:prstGeom prst="rect">
            <a:avLst/>
          </a:prstGeom>
          <a:noFill/>
        </p:spPr>
        <p:txBody>
          <a:bodyPr wrap="square" rtlCol="0">
            <a:spAutoFit/>
          </a:bodyPr>
          <a:lstStyle/>
          <a:p>
            <a:pPr algn="ctr"/>
            <a:r>
              <a:rPr lang="en-US" sz="2400" b="1" dirty="0"/>
              <a:t>Data</a:t>
            </a:r>
            <a:r>
              <a:rPr lang="en-US" sz="2400" dirty="0"/>
              <a:t> </a:t>
            </a:r>
            <a:r>
              <a:rPr lang="en-US" sz="2400" b="1" dirty="0"/>
              <a:t>Centers</a:t>
            </a:r>
            <a:r>
              <a:rPr lang="en-US" sz="2400" dirty="0"/>
              <a:t> are vulnerable to physical and cloud attacks.</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dirty="0"/>
              <a:t>Data Center Attacks</a:t>
            </a:r>
          </a:p>
        </p:txBody>
      </p:sp>
      <p:sp>
        <p:nvSpPr>
          <p:cNvPr id="12" name="Rectangle 11">
            <a:extLst>
              <a:ext uri="{FF2B5EF4-FFF2-40B4-BE49-F238E27FC236}">
                <a16:creationId xmlns:a16="http://schemas.microsoft.com/office/drawing/2014/main" id="{775E4685-DC1E-4B26-BC54-941D1951DF87}"/>
              </a:ext>
            </a:extLst>
          </p:cNvPr>
          <p:cNvSpPr/>
          <p:nvPr/>
        </p:nvSpPr>
        <p:spPr>
          <a:xfrm>
            <a:off x="7010400" y="2173040"/>
            <a:ext cx="1905300" cy="28561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003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7FAE-B68B-4B6B-B1CE-5D99E0A39304}"/>
              </a:ext>
            </a:extLst>
          </p:cNvPr>
          <p:cNvSpPr txBox="1">
            <a:spLocks/>
          </p:cNvSpPr>
          <p:nvPr/>
        </p:nvSpPr>
        <p:spPr>
          <a:xfrm>
            <a:off x="152400" y="2438400"/>
            <a:ext cx="8839200" cy="1371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Step 2: </a:t>
            </a:r>
            <a:br>
              <a:rPr lang="en-US" dirty="0"/>
            </a:br>
            <a:r>
              <a:rPr lang="en-US" dirty="0"/>
              <a:t>Define Attack Strategies</a:t>
            </a:r>
          </a:p>
        </p:txBody>
      </p:sp>
    </p:spTree>
    <p:extLst>
      <p:ext uri="{BB962C8B-B14F-4D97-AF65-F5344CB8AC3E}">
        <p14:creationId xmlns:p14="http://schemas.microsoft.com/office/powerpoint/2010/main" val="3497745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pic>
        <p:nvPicPr>
          <p:cNvPr id="29698" name="Picture 2" descr="https://documents.lucidchart.com/documents/2e8c8b57-e090-448e-abc6-08144d985d17/pages/0_0?a=759&amp;x=141&amp;y=176&amp;w=410&amp;h=968&amp;store=1&amp;accept=image%2F*&amp;auth=LCA%20f23505b28b43fc4f56f2e46b54ba177b06a10270-ts%3D1532221514">
            <a:extLst>
              <a:ext uri="{FF2B5EF4-FFF2-40B4-BE49-F238E27FC236}">
                <a16:creationId xmlns:a16="http://schemas.microsoft.com/office/drawing/2014/main" id="{249053BB-0A42-4800-8E0A-45540784C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838200"/>
            <a:ext cx="2295578" cy="5410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C43817E-C026-452D-85DD-3FFAC304B131}"/>
              </a:ext>
            </a:extLst>
          </p:cNvPr>
          <p:cNvSpPr txBox="1"/>
          <p:nvPr/>
        </p:nvSpPr>
        <p:spPr>
          <a:xfrm>
            <a:off x="2876474" y="2274838"/>
            <a:ext cx="6096301" cy="2308324"/>
          </a:xfrm>
          <a:prstGeom prst="rect">
            <a:avLst/>
          </a:prstGeom>
          <a:noFill/>
        </p:spPr>
        <p:txBody>
          <a:bodyPr wrap="square" rtlCol="0">
            <a:spAutoFit/>
          </a:bodyPr>
          <a:lstStyle/>
          <a:p>
            <a:pPr algn="ctr"/>
            <a:r>
              <a:rPr lang="en-US" sz="7200" dirty="0"/>
              <a:t>Let’s start with </a:t>
            </a:r>
            <a:r>
              <a:rPr lang="en-US" sz="7200" b="1" dirty="0"/>
              <a:t>user</a:t>
            </a:r>
            <a:r>
              <a:rPr lang="en-US" sz="7200" dirty="0"/>
              <a:t> attacks</a:t>
            </a:r>
          </a:p>
        </p:txBody>
      </p:sp>
    </p:spTree>
    <p:extLst>
      <p:ext uri="{BB962C8B-B14F-4D97-AF65-F5344CB8AC3E}">
        <p14:creationId xmlns:p14="http://schemas.microsoft.com/office/powerpoint/2010/main" val="3757099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#1:</a:t>
            </a:r>
          </a:p>
          <a:p>
            <a:pPr algn="ctr"/>
            <a:r>
              <a:rPr lang="en-US" sz="2400" dirty="0"/>
              <a:t>A hacker could ask users for their credentials by falsely pretending to be an administrator (</a:t>
            </a:r>
            <a:r>
              <a:rPr lang="en-US" sz="2400" b="1" dirty="0"/>
              <a:t>social engineering</a:t>
            </a:r>
            <a:r>
              <a:rPr lang="en-US" sz="2400" dirty="0"/>
              <a:t>).</a:t>
            </a:r>
            <a:endParaRPr lang="en-US" sz="2400" b="1" dirty="0"/>
          </a:p>
        </p:txBody>
      </p:sp>
      <p:pic>
        <p:nvPicPr>
          <p:cNvPr id="2050" name="Picture 2" descr="https://documents.lucidchart.com/documents/2e8c8b57-e090-448e-abc6-08144d985d17/pages/0_0?a=372&amp;x=394&amp;y=2915&amp;w=1298&amp;h=550&amp;store=1&amp;accept=image%2F*&amp;auth=LCA%2082aedda5131795ffa9a2d14ff81729589d1d65b5-ts%3D1532221514">
            <a:extLst>
              <a:ext uri="{FF2B5EF4-FFF2-40B4-BE49-F238E27FC236}">
                <a16:creationId xmlns:a16="http://schemas.microsoft.com/office/drawing/2014/main" id="{571E601F-7BA2-4B9A-A660-36893C759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00" t="12083" r="2497"/>
          <a:stretch/>
        </p:blipFill>
        <p:spPr bwMode="auto">
          <a:xfrm>
            <a:off x="89050" y="990600"/>
            <a:ext cx="8965899" cy="3713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51A42C-5D1B-416F-8E8C-D1F54B730B63}"/>
              </a:ext>
            </a:extLst>
          </p:cNvPr>
          <p:cNvSpPr txBox="1"/>
          <p:nvPr/>
        </p:nvSpPr>
        <p:spPr>
          <a:xfrm>
            <a:off x="228600" y="2662466"/>
            <a:ext cx="1600199" cy="369332"/>
          </a:xfrm>
          <a:prstGeom prst="rect">
            <a:avLst/>
          </a:prstGeom>
          <a:solidFill>
            <a:schemeClr val="accent4">
              <a:lumMod val="20000"/>
              <a:lumOff val="80000"/>
            </a:schemeClr>
          </a:solidFill>
        </p:spPr>
        <p:txBody>
          <a:bodyPr wrap="square" rtlCol="0">
            <a:spAutoFit/>
          </a:bodyPr>
          <a:lstStyle/>
          <a:p>
            <a:pPr algn="ctr"/>
            <a:r>
              <a:rPr lang="en-US" b="1" dirty="0"/>
              <a:t>Fake Admin</a:t>
            </a:r>
          </a:p>
        </p:txBody>
      </p:sp>
    </p:spTree>
    <p:extLst>
      <p:ext uri="{BB962C8B-B14F-4D97-AF65-F5344CB8AC3E}">
        <p14:creationId xmlns:p14="http://schemas.microsoft.com/office/powerpoint/2010/main" val="259892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#2:</a:t>
            </a:r>
          </a:p>
          <a:p>
            <a:pPr algn="ctr"/>
            <a:r>
              <a:rPr lang="en-US" sz="2400" dirty="0"/>
              <a:t>A hacker could attempt a </a:t>
            </a:r>
            <a:r>
              <a:rPr lang="en-US" sz="2400" b="1" dirty="0"/>
              <a:t>phishing </a:t>
            </a:r>
            <a:r>
              <a:rPr lang="en-US" sz="2400" dirty="0"/>
              <a:t>attack where users are redirected to fake login pages to capture user credentials.</a:t>
            </a:r>
            <a:endParaRPr lang="en-US" sz="2400" b="1" dirty="0"/>
          </a:p>
        </p:txBody>
      </p:sp>
      <p:pic>
        <p:nvPicPr>
          <p:cNvPr id="28674" name="Picture 2" descr="https://documents.lucidchart.com/documents/2e8c8b57-e090-448e-abc6-08144d985d17/pages/0_0?a=402&amp;x=60&amp;y=1530&amp;w=1320&amp;h=655&amp;store=1&amp;accept=image%2F*&amp;auth=LCA%2099d2abb24eaf3682050625aafa812325469d250d-ts%3D1532221514">
            <a:extLst>
              <a:ext uri="{FF2B5EF4-FFF2-40B4-BE49-F238E27FC236}">
                <a16:creationId xmlns:a16="http://schemas.microsoft.com/office/drawing/2014/main" id="{66D353C4-73B3-494C-A01C-CFA6214F49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25" b="4651"/>
          <a:stretch/>
        </p:blipFill>
        <p:spPr bwMode="auto">
          <a:xfrm>
            <a:off x="0" y="974627"/>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1E97A02-C0AE-40D0-8633-F5D8C18EBB2E}"/>
              </a:ext>
            </a:extLst>
          </p:cNvPr>
          <p:cNvSpPr txBox="1"/>
          <p:nvPr/>
        </p:nvSpPr>
        <p:spPr>
          <a:xfrm>
            <a:off x="4343400" y="2472195"/>
            <a:ext cx="1600199" cy="369332"/>
          </a:xfrm>
          <a:prstGeom prst="rect">
            <a:avLst/>
          </a:prstGeom>
          <a:solidFill>
            <a:schemeClr val="accent4">
              <a:lumMod val="20000"/>
              <a:lumOff val="80000"/>
            </a:schemeClr>
          </a:solidFill>
        </p:spPr>
        <p:txBody>
          <a:bodyPr wrap="square" rtlCol="0">
            <a:spAutoFit/>
          </a:bodyPr>
          <a:lstStyle/>
          <a:p>
            <a:pPr algn="ctr"/>
            <a:r>
              <a:rPr lang="en-US" b="1" dirty="0"/>
              <a:t>Fake Login</a:t>
            </a:r>
          </a:p>
        </p:txBody>
      </p:sp>
    </p:spTree>
    <p:extLst>
      <p:ext uri="{BB962C8B-B14F-4D97-AF65-F5344CB8AC3E}">
        <p14:creationId xmlns:p14="http://schemas.microsoft.com/office/powerpoint/2010/main" val="400903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#3:</a:t>
            </a:r>
          </a:p>
          <a:p>
            <a:pPr algn="ctr"/>
            <a:r>
              <a:rPr lang="en-US" sz="2400" dirty="0"/>
              <a:t>A hacker could find users’ login and password information from other websites (</a:t>
            </a:r>
            <a:r>
              <a:rPr lang="en-US" sz="2400" b="1" dirty="0"/>
              <a:t>credential reuse</a:t>
            </a:r>
            <a:r>
              <a:rPr lang="en-US" sz="2400" dirty="0"/>
              <a:t>).</a:t>
            </a:r>
            <a:endParaRPr lang="en-US" sz="2400" b="1" dirty="0"/>
          </a:p>
        </p:txBody>
      </p:sp>
      <p:pic>
        <p:nvPicPr>
          <p:cNvPr id="9220" name="Picture 4" descr="https://documents.lucidchart.com/documents/2e8c8b57-e090-448e-abc6-08144d985d17/pages/0_0?a=560&amp;x=627&amp;y=2716&amp;w=737&amp;h=526&amp;store=1&amp;accept=image%2F*&amp;auth=LCA%20ff412a804768c9092377077d9b8a76b4217ad4fd-ts%3D1532221514">
            <a:extLst>
              <a:ext uri="{FF2B5EF4-FFF2-40B4-BE49-F238E27FC236}">
                <a16:creationId xmlns:a16="http://schemas.microsoft.com/office/drawing/2014/main" id="{A2531B9C-0465-47C7-A7F5-E5CD0F7DF4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7" t="17512" r="3707" b="4430"/>
          <a:stretch/>
        </p:blipFill>
        <p:spPr bwMode="auto">
          <a:xfrm>
            <a:off x="1480457" y="762000"/>
            <a:ext cx="6934200" cy="41651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7B398ED-C65F-435F-8A3C-7A7D4E50A5B1}"/>
              </a:ext>
            </a:extLst>
          </p:cNvPr>
          <p:cNvSpPr txBox="1"/>
          <p:nvPr/>
        </p:nvSpPr>
        <p:spPr>
          <a:xfrm>
            <a:off x="326571" y="3657600"/>
            <a:ext cx="1295400" cy="646331"/>
          </a:xfrm>
          <a:prstGeom prst="rect">
            <a:avLst/>
          </a:prstGeom>
          <a:solidFill>
            <a:schemeClr val="accent4">
              <a:lumMod val="20000"/>
              <a:lumOff val="80000"/>
            </a:schemeClr>
          </a:solidFill>
        </p:spPr>
        <p:txBody>
          <a:bodyPr wrap="square" rtlCol="0">
            <a:spAutoFit/>
          </a:bodyPr>
          <a:lstStyle/>
          <a:p>
            <a:pPr algn="ctr"/>
            <a:r>
              <a:rPr lang="en-US" b="1" dirty="0"/>
              <a:t>Recycled Password</a:t>
            </a:r>
          </a:p>
        </p:txBody>
      </p:sp>
    </p:spTree>
    <p:extLst>
      <p:ext uri="{BB962C8B-B14F-4D97-AF65-F5344CB8AC3E}">
        <p14:creationId xmlns:p14="http://schemas.microsoft.com/office/powerpoint/2010/main" val="2369815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#4:</a:t>
            </a:r>
          </a:p>
          <a:p>
            <a:pPr algn="ctr"/>
            <a:r>
              <a:rPr lang="en-US" sz="2400" dirty="0"/>
              <a:t>A hacker could deploy </a:t>
            </a:r>
            <a:r>
              <a:rPr lang="en-US" sz="2400" b="1" dirty="0"/>
              <a:t>malware</a:t>
            </a:r>
            <a:r>
              <a:rPr lang="en-US" sz="2400" dirty="0"/>
              <a:t> such as spyware or keyloggers to capture daily user activity. </a:t>
            </a:r>
            <a:endParaRPr lang="en-US" sz="2400" b="1" dirty="0"/>
          </a:p>
        </p:txBody>
      </p:sp>
      <p:pic>
        <p:nvPicPr>
          <p:cNvPr id="6150" name="Picture 6" descr="https://documents.lucidchart.com/documents/2e8c8b57-e090-448e-abc6-08144d985d17/pages/0_0?a=621&amp;x=365&amp;y=3449&amp;w=924&amp;h=556&amp;store=1&amp;accept=image%2F*&amp;auth=LCA%20f4b1698343ba344ad6e50d10098cd78f136ac435-ts%3D1532221514">
            <a:extLst>
              <a:ext uri="{FF2B5EF4-FFF2-40B4-BE49-F238E27FC236}">
                <a16:creationId xmlns:a16="http://schemas.microsoft.com/office/drawing/2014/main" id="{A535AD5C-95A4-4370-AD70-2C1665FBDF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43" b="14982"/>
          <a:stretch/>
        </p:blipFill>
        <p:spPr bwMode="auto">
          <a:xfrm>
            <a:off x="562503" y="885042"/>
            <a:ext cx="8367712" cy="40570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D15AE2-17DC-4302-88C8-CCC178101DE1}"/>
              </a:ext>
            </a:extLst>
          </p:cNvPr>
          <p:cNvSpPr txBox="1"/>
          <p:nvPr/>
        </p:nvSpPr>
        <p:spPr>
          <a:xfrm>
            <a:off x="3581400" y="2983468"/>
            <a:ext cx="1295400" cy="369332"/>
          </a:xfrm>
          <a:prstGeom prst="rect">
            <a:avLst/>
          </a:prstGeom>
          <a:solidFill>
            <a:schemeClr val="accent4">
              <a:lumMod val="20000"/>
              <a:lumOff val="80000"/>
            </a:schemeClr>
          </a:solidFill>
        </p:spPr>
        <p:txBody>
          <a:bodyPr wrap="square" rtlCol="0">
            <a:spAutoFit/>
          </a:bodyPr>
          <a:lstStyle/>
          <a:p>
            <a:pPr algn="ctr"/>
            <a:r>
              <a:rPr lang="en-US" b="1" dirty="0"/>
              <a:t>Malware</a:t>
            </a:r>
          </a:p>
        </p:txBody>
      </p:sp>
    </p:spTree>
    <p:extLst>
      <p:ext uri="{BB962C8B-B14F-4D97-AF65-F5344CB8AC3E}">
        <p14:creationId xmlns:p14="http://schemas.microsoft.com/office/powerpoint/2010/main" val="4142906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documents.lucidchart.com/documents/2e8c8b57-e090-448e-abc6-08144d985d17/pages/0_0?a=679&amp;x=373&amp;y=4432&amp;w=1184&amp;h=448&amp;store=1&amp;accept=image%2F*&amp;auth=LCA%205b20c7d404478226b5736a4fd36c486a3064a22d-ts%3D1532221514">
            <a:extLst>
              <a:ext uri="{FF2B5EF4-FFF2-40B4-BE49-F238E27FC236}">
                <a16:creationId xmlns:a16="http://schemas.microsoft.com/office/drawing/2014/main" id="{126B4223-66B1-465A-93B4-2B9691FCB6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1" t="7142" r="3197" b="19413"/>
          <a:stretch/>
        </p:blipFill>
        <p:spPr bwMode="auto">
          <a:xfrm>
            <a:off x="315686" y="1981200"/>
            <a:ext cx="8610901" cy="25791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#5:</a:t>
            </a:r>
          </a:p>
          <a:p>
            <a:pPr algn="ctr"/>
            <a:r>
              <a:rPr lang="en-US" sz="2400" dirty="0"/>
              <a:t>A hacker could create a </a:t>
            </a:r>
            <a:r>
              <a:rPr lang="en-US" sz="2400" b="1" dirty="0"/>
              <a:t>man-in-the-middle attack </a:t>
            </a:r>
            <a:r>
              <a:rPr lang="en-US" sz="2400" dirty="0"/>
              <a:t>by providing a free Wi-Fi hotspot to capture user credentials.</a:t>
            </a:r>
            <a:endParaRPr lang="en-US" sz="2400" b="1" dirty="0"/>
          </a:p>
        </p:txBody>
      </p:sp>
      <p:sp>
        <p:nvSpPr>
          <p:cNvPr id="5" name="TextBox 4">
            <a:extLst>
              <a:ext uri="{FF2B5EF4-FFF2-40B4-BE49-F238E27FC236}">
                <a16:creationId xmlns:a16="http://schemas.microsoft.com/office/drawing/2014/main" id="{933EE37B-5A0E-4248-AE4F-6387A3F65268}"/>
              </a:ext>
            </a:extLst>
          </p:cNvPr>
          <p:cNvSpPr txBox="1"/>
          <p:nvPr/>
        </p:nvSpPr>
        <p:spPr>
          <a:xfrm>
            <a:off x="3870326" y="1590097"/>
            <a:ext cx="1905000" cy="369332"/>
          </a:xfrm>
          <a:prstGeom prst="rect">
            <a:avLst/>
          </a:prstGeom>
          <a:solidFill>
            <a:schemeClr val="accent4">
              <a:lumMod val="20000"/>
              <a:lumOff val="80000"/>
            </a:schemeClr>
          </a:solidFill>
        </p:spPr>
        <p:txBody>
          <a:bodyPr wrap="square" rtlCol="0">
            <a:spAutoFit/>
          </a:bodyPr>
          <a:lstStyle/>
          <a:p>
            <a:pPr algn="ctr"/>
            <a:r>
              <a:rPr lang="en-US" b="1" dirty="0"/>
              <a:t>Shady Hotspot</a:t>
            </a:r>
          </a:p>
        </p:txBody>
      </p:sp>
    </p:spTree>
    <p:extLst>
      <p:ext uri="{BB962C8B-B14F-4D97-AF65-F5344CB8AC3E}">
        <p14:creationId xmlns:p14="http://schemas.microsoft.com/office/powerpoint/2010/main" val="2353850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#6:</a:t>
            </a:r>
          </a:p>
          <a:p>
            <a:pPr algn="ctr"/>
            <a:r>
              <a:rPr lang="en-US" sz="2400" dirty="0"/>
              <a:t>A hacker could </a:t>
            </a:r>
            <a:r>
              <a:rPr lang="en-US" sz="2400" b="1" dirty="0"/>
              <a:t>sniff packet traffic </a:t>
            </a:r>
            <a:r>
              <a:rPr lang="en-US" sz="2400" dirty="0"/>
              <a:t>across insecure </a:t>
            </a:r>
          </a:p>
          <a:p>
            <a:pPr algn="ctr"/>
            <a:r>
              <a:rPr lang="en-US" sz="2400" dirty="0"/>
              <a:t>wireless networks such as a café or restaurant.</a:t>
            </a:r>
            <a:endParaRPr lang="en-US" sz="2400" b="1" dirty="0"/>
          </a:p>
        </p:txBody>
      </p:sp>
      <p:pic>
        <p:nvPicPr>
          <p:cNvPr id="4098" name="Picture 2" descr="https://documents.lucidchart.com/documents/2e8c8b57-e090-448e-abc6-08144d985d17/pages/0_0?a=743&amp;x=384&amp;y=4155&amp;w=960&amp;h=553&amp;store=1&amp;accept=image%2F*&amp;auth=LCA%20e3f7fb5b782d65bbd9ef5c1a60175e36280d143e-ts%3D1532221514">
            <a:extLst>
              <a:ext uri="{FF2B5EF4-FFF2-40B4-BE49-F238E27FC236}">
                <a16:creationId xmlns:a16="http://schemas.microsoft.com/office/drawing/2014/main" id="{44B06CD2-80CC-4522-9F64-AF4C4E489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29" b="3253"/>
          <a:stretch/>
        </p:blipFill>
        <p:spPr bwMode="auto">
          <a:xfrm>
            <a:off x="0" y="838199"/>
            <a:ext cx="9144000" cy="4191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9169E5-E5F5-4120-86AD-C25431694BAA}"/>
              </a:ext>
            </a:extLst>
          </p:cNvPr>
          <p:cNvSpPr txBox="1"/>
          <p:nvPr/>
        </p:nvSpPr>
        <p:spPr>
          <a:xfrm>
            <a:off x="3657751" y="1102009"/>
            <a:ext cx="1905000" cy="369332"/>
          </a:xfrm>
          <a:prstGeom prst="rect">
            <a:avLst/>
          </a:prstGeom>
          <a:solidFill>
            <a:schemeClr val="accent4">
              <a:lumMod val="20000"/>
              <a:lumOff val="80000"/>
            </a:schemeClr>
          </a:solidFill>
        </p:spPr>
        <p:txBody>
          <a:bodyPr wrap="square" rtlCol="0">
            <a:spAutoFit/>
          </a:bodyPr>
          <a:lstStyle/>
          <a:p>
            <a:pPr algn="ctr"/>
            <a:r>
              <a:rPr lang="en-US" b="1" dirty="0"/>
              <a:t>Packet Sniff</a:t>
            </a:r>
          </a:p>
        </p:txBody>
      </p:sp>
    </p:spTree>
    <p:extLst>
      <p:ext uri="{BB962C8B-B14F-4D97-AF65-F5344CB8AC3E}">
        <p14:creationId xmlns:p14="http://schemas.microsoft.com/office/powerpoint/2010/main" val="2240813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#7:</a:t>
            </a:r>
          </a:p>
          <a:p>
            <a:pPr algn="ctr"/>
            <a:r>
              <a:rPr lang="en-US" sz="2400" dirty="0"/>
              <a:t>A hacker could simply </a:t>
            </a:r>
            <a:r>
              <a:rPr lang="en-US" sz="2400" b="1" dirty="0"/>
              <a:t>steal a computer </a:t>
            </a:r>
            <a:r>
              <a:rPr lang="en-US" sz="2400" dirty="0"/>
              <a:t>and use the saved credentials to login.</a:t>
            </a:r>
          </a:p>
        </p:txBody>
      </p:sp>
      <p:pic>
        <p:nvPicPr>
          <p:cNvPr id="3074" name="Picture 2" descr="https://documents.lucidchart.com/documents/2e8c8b57-e090-448e-abc6-08144d985d17/pages/0_0?a=759&amp;x=520&amp;y=4824&amp;w=1005&amp;h=352&amp;store=1&amp;accept=image%2F*&amp;auth=LCA%20137a7e518518d1c1fffdf1aab06f27257bd19c06-ts%3D1532221514">
            <a:extLst>
              <a:ext uri="{FF2B5EF4-FFF2-40B4-BE49-F238E27FC236}">
                <a16:creationId xmlns:a16="http://schemas.microsoft.com/office/drawing/2014/main" id="{B4547FE1-E748-4EA1-8E87-E9A103E199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82" t="25758" b="13637"/>
          <a:stretch/>
        </p:blipFill>
        <p:spPr bwMode="auto">
          <a:xfrm>
            <a:off x="379094" y="2286000"/>
            <a:ext cx="8756809" cy="2057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C435B3-1A20-4BD6-A01B-B4BF6FC9F853}"/>
              </a:ext>
            </a:extLst>
          </p:cNvPr>
          <p:cNvSpPr txBox="1"/>
          <p:nvPr/>
        </p:nvSpPr>
        <p:spPr>
          <a:xfrm>
            <a:off x="2362200" y="2264229"/>
            <a:ext cx="1905000" cy="369332"/>
          </a:xfrm>
          <a:prstGeom prst="rect">
            <a:avLst/>
          </a:prstGeom>
          <a:solidFill>
            <a:schemeClr val="accent4">
              <a:lumMod val="20000"/>
              <a:lumOff val="80000"/>
            </a:schemeClr>
          </a:solidFill>
        </p:spPr>
        <p:txBody>
          <a:bodyPr wrap="square" rtlCol="0">
            <a:spAutoFit/>
          </a:bodyPr>
          <a:lstStyle/>
          <a:p>
            <a:pPr algn="ctr"/>
            <a:r>
              <a:rPr lang="en-US" b="1" dirty="0"/>
              <a:t>Stolen Laptop</a:t>
            </a:r>
          </a:p>
        </p:txBody>
      </p:sp>
    </p:spTree>
    <p:extLst>
      <p:ext uri="{BB962C8B-B14F-4D97-AF65-F5344CB8AC3E}">
        <p14:creationId xmlns:p14="http://schemas.microsoft.com/office/powerpoint/2010/main" val="2035304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1CF61-E0D3-4E22-9301-6D4100441CC1}"/>
              </a:ext>
            </a:extLst>
          </p:cNvPr>
          <p:cNvSpPr txBox="1"/>
          <p:nvPr/>
        </p:nvSpPr>
        <p:spPr>
          <a:xfrm>
            <a:off x="342750" y="2362200"/>
            <a:ext cx="8344050" cy="1569660"/>
          </a:xfrm>
          <a:prstGeom prst="rect">
            <a:avLst/>
          </a:prstGeom>
          <a:noFill/>
        </p:spPr>
        <p:txBody>
          <a:bodyPr wrap="square" rtlCol="0">
            <a:spAutoFit/>
          </a:bodyPr>
          <a:lstStyle/>
          <a:p>
            <a:pPr algn="ctr"/>
            <a:r>
              <a:rPr lang="en-US" sz="4800" dirty="0"/>
              <a:t>Why is cybersecurity such a </a:t>
            </a:r>
            <a:r>
              <a:rPr lang="en-US" sz="4800" b="1" dirty="0"/>
              <a:t>hot skill </a:t>
            </a:r>
            <a:r>
              <a:rPr lang="en-US" sz="4800" dirty="0"/>
              <a:t>these days?</a:t>
            </a:r>
            <a:endParaRPr lang="en-US" sz="2400" dirty="0"/>
          </a:p>
        </p:txBody>
      </p:sp>
    </p:spTree>
    <p:extLst>
      <p:ext uri="{BB962C8B-B14F-4D97-AF65-F5344CB8AC3E}">
        <p14:creationId xmlns:p14="http://schemas.microsoft.com/office/powerpoint/2010/main" val="197876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2" name="TextBox 11">
            <a:extLst>
              <a:ext uri="{FF2B5EF4-FFF2-40B4-BE49-F238E27FC236}">
                <a16:creationId xmlns:a16="http://schemas.microsoft.com/office/drawing/2014/main" id="{7C43817E-C026-452D-85DD-3FFAC304B131}"/>
              </a:ext>
            </a:extLst>
          </p:cNvPr>
          <p:cNvSpPr txBox="1"/>
          <p:nvPr/>
        </p:nvSpPr>
        <p:spPr>
          <a:xfrm>
            <a:off x="0" y="4056190"/>
            <a:ext cx="8972775" cy="2308324"/>
          </a:xfrm>
          <a:prstGeom prst="rect">
            <a:avLst/>
          </a:prstGeom>
          <a:noFill/>
        </p:spPr>
        <p:txBody>
          <a:bodyPr wrap="square" rtlCol="0">
            <a:spAutoFit/>
          </a:bodyPr>
          <a:lstStyle/>
          <a:p>
            <a:pPr algn="ctr"/>
            <a:r>
              <a:rPr lang="en-US" sz="7200" dirty="0"/>
              <a:t>Next up, </a:t>
            </a:r>
          </a:p>
          <a:p>
            <a:pPr algn="ctr"/>
            <a:r>
              <a:rPr lang="en-US" sz="7200" b="1" dirty="0"/>
              <a:t>website</a:t>
            </a:r>
            <a:r>
              <a:rPr lang="en-US" sz="7200" dirty="0"/>
              <a:t> attacks</a:t>
            </a:r>
          </a:p>
        </p:txBody>
      </p:sp>
      <p:pic>
        <p:nvPicPr>
          <p:cNvPr id="30724" name="Picture 4"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2164F98A-C760-4331-9326-9774AEB81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55" t="10542" r="9755" b="9664"/>
          <a:stretch/>
        </p:blipFill>
        <p:spPr bwMode="auto">
          <a:xfrm>
            <a:off x="2247900" y="838200"/>
            <a:ext cx="4648200" cy="330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8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#8:</a:t>
            </a:r>
          </a:p>
          <a:p>
            <a:pPr algn="ctr"/>
            <a:r>
              <a:rPr lang="en-US" sz="2400" dirty="0"/>
              <a:t>A hacker could utilize a </a:t>
            </a:r>
            <a:r>
              <a:rPr lang="en-US" sz="2400" b="1" dirty="0"/>
              <a:t>Brute-Force Attack</a:t>
            </a:r>
            <a:r>
              <a:rPr lang="en-US" sz="2400" dirty="0"/>
              <a:t> to attempt a continual battery of username and password combinations. </a:t>
            </a:r>
            <a:endParaRPr lang="en-US" sz="2400" b="1" dirty="0"/>
          </a:p>
        </p:txBody>
      </p:sp>
      <p:pic>
        <p:nvPicPr>
          <p:cNvPr id="13314" name="Picture 2"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66E5BDD6-A434-43EA-B7A8-D72CE23C1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1911243"/>
            <a:ext cx="2362200" cy="1695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2152B7-0AA9-4D71-A375-29865DDAA18E}"/>
              </a:ext>
            </a:extLst>
          </p:cNvPr>
          <p:cNvSpPr txBox="1"/>
          <p:nvPr/>
        </p:nvSpPr>
        <p:spPr>
          <a:xfrm>
            <a:off x="304800" y="2158804"/>
            <a:ext cx="5429692" cy="1200329"/>
          </a:xfrm>
          <a:prstGeom prst="rect">
            <a:avLst/>
          </a:prstGeom>
          <a:noFill/>
          <a:ln>
            <a:solidFill>
              <a:schemeClr val="tx1"/>
            </a:solidFill>
          </a:ln>
        </p:spPr>
        <p:txBody>
          <a:bodyPr wrap="square" rtlCol="0">
            <a:spAutoFit/>
          </a:bodyPr>
          <a:lstStyle/>
          <a:p>
            <a:r>
              <a:rPr lang="en-US" dirty="0"/>
              <a:t>Username: bob@bbb.com Password: Love</a:t>
            </a:r>
          </a:p>
          <a:p>
            <a:r>
              <a:rPr lang="en-US" dirty="0"/>
              <a:t>Username: bob@bbb.com Password: Love123</a:t>
            </a:r>
          </a:p>
          <a:p>
            <a:r>
              <a:rPr lang="en-US" dirty="0"/>
              <a:t>Username: bob@bbb.com Password: Love123!</a:t>
            </a:r>
          </a:p>
          <a:p>
            <a:r>
              <a:rPr lang="en-US" b="1" dirty="0">
                <a:solidFill>
                  <a:srgbClr val="FF0000"/>
                </a:solidFill>
              </a:rPr>
              <a:t>Username: bob@bbb.com Password: L@ve123!</a:t>
            </a:r>
          </a:p>
        </p:txBody>
      </p:sp>
      <p:cxnSp>
        <p:nvCxnSpPr>
          <p:cNvPr id="12" name="Connector: Elbow 11">
            <a:extLst>
              <a:ext uri="{FF2B5EF4-FFF2-40B4-BE49-F238E27FC236}">
                <a16:creationId xmlns:a16="http://schemas.microsoft.com/office/drawing/2014/main" id="{D63B2E26-2808-4CD1-9DE7-A8C1A65B4F54}"/>
              </a:ext>
            </a:extLst>
          </p:cNvPr>
          <p:cNvCxnSpPr>
            <a:cxnSpLocks/>
            <a:stCxn id="9" idx="0"/>
            <a:endCxn id="13314" idx="0"/>
          </p:cNvCxnSpPr>
          <p:nvPr/>
        </p:nvCxnSpPr>
        <p:spPr>
          <a:xfrm rot="5400000" flipH="1" flipV="1">
            <a:off x="4948393" y="-17503"/>
            <a:ext cx="247561" cy="4105055"/>
          </a:xfrm>
          <a:prstGeom prst="bentConnector3">
            <a:avLst>
              <a:gd name="adj1" fmla="val 368228"/>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https://documents.lucidchart.com/documents/2e8c8b57-e090-448e-abc6-08144d985d17/pages/0_0?a=759&amp;x=520&amp;y=4824&amp;w=1005&amp;h=352&amp;store=1&amp;accept=image%2F*&amp;auth=LCA%20137a7e518518d1c1fffdf1aab06f27257bd19c06-ts%3D1532221514">
            <a:extLst>
              <a:ext uri="{FF2B5EF4-FFF2-40B4-BE49-F238E27FC236}">
                <a16:creationId xmlns:a16="http://schemas.microsoft.com/office/drawing/2014/main" id="{477CEF17-7690-4A09-9279-839F2B55D6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2" t="25758" r="69864" b="13637"/>
          <a:stretch/>
        </p:blipFill>
        <p:spPr bwMode="auto">
          <a:xfrm>
            <a:off x="301171" y="3498868"/>
            <a:ext cx="1156985" cy="120033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2676A6B-21D0-442B-B2F3-C6536D47EB92}"/>
              </a:ext>
            </a:extLst>
          </p:cNvPr>
          <p:cNvSpPr txBox="1"/>
          <p:nvPr/>
        </p:nvSpPr>
        <p:spPr>
          <a:xfrm>
            <a:off x="1494442" y="3824834"/>
            <a:ext cx="2544158" cy="369332"/>
          </a:xfrm>
          <a:prstGeom prst="rect">
            <a:avLst/>
          </a:prstGeom>
          <a:solidFill>
            <a:schemeClr val="accent4">
              <a:lumMod val="20000"/>
              <a:lumOff val="80000"/>
            </a:schemeClr>
          </a:solidFill>
        </p:spPr>
        <p:txBody>
          <a:bodyPr wrap="square" rtlCol="0">
            <a:spAutoFit/>
          </a:bodyPr>
          <a:lstStyle/>
          <a:p>
            <a:pPr algn="ctr"/>
            <a:r>
              <a:rPr lang="en-US" b="1" dirty="0"/>
              <a:t>Password Dictionary</a:t>
            </a:r>
          </a:p>
        </p:txBody>
      </p:sp>
    </p:spTree>
    <p:extLst>
      <p:ext uri="{BB962C8B-B14F-4D97-AF65-F5344CB8AC3E}">
        <p14:creationId xmlns:p14="http://schemas.microsoft.com/office/powerpoint/2010/main" val="336796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304801" y="4671769"/>
            <a:ext cx="8610900" cy="1569660"/>
          </a:xfrm>
          <a:prstGeom prst="rect">
            <a:avLst/>
          </a:prstGeom>
          <a:noFill/>
        </p:spPr>
        <p:txBody>
          <a:bodyPr wrap="square" rtlCol="0">
            <a:spAutoFit/>
          </a:bodyPr>
          <a:lstStyle/>
          <a:p>
            <a:pPr algn="ctr"/>
            <a:r>
              <a:rPr lang="en-US" sz="2400" b="1" u="sng" dirty="0"/>
              <a:t>Attack Option #9:</a:t>
            </a:r>
          </a:p>
          <a:p>
            <a:pPr algn="ctr"/>
            <a:r>
              <a:rPr lang="en-US" sz="2400" dirty="0"/>
              <a:t>A hacker could utilize a </a:t>
            </a:r>
            <a:r>
              <a:rPr lang="en-US" sz="2400" b="1" dirty="0"/>
              <a:t>Code Injection Attack</a:t>
            </a:r>
            <a:r>
              <a:rPr lang="en-US" sz="2400" dirty="0"/>
              <a:t> in which malicious code is directly injected into the username or password field. </a:t>
            </a:r>
            <a:endParaRPr lang="en-US" sz="2400" b="1" dirty="0"/>
          </a:p>
        </p:txBody>
      </p:sp>
      <p:pic>
        <p:nvPicPr>
          <p:cNvPr id="11" name="Picture 2"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72C3D3BB-4692-42D0-9DDF-2CCBDFBCF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1911243"/>
            <a:ext cx="2362200" cy="16954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9720E7-D574-499D-907D-76013A8D8E23}"/>
              </a:ext>
            </a:extLst>
          </p:cNvPr>
          <p:cNvSpPr txBox="1"/>
          <p:nvPr/>
        </p:nvSpPr>
        <p:spPr>
          <a:xfrm>
            <a:off x="304800" y="1604806"/>
            <a:ext cx="5105399" cy="1754326"/>
          </a:xfrm>
          <a:prstGeom prst="rect">
            <a:avLst/>
          </a:prstGeom>
          <a:noFill/>
          <a:ln>
            <a:solidFill>
              <a:schemeClr val="tx1"/>
            </a:solidFill>
          </a:ln>
        </p:spPr>
        <p:txBody>
          <a:bodyPr wrap="square" rtlCol="0">
            <a:spAutoFit/>
          </a:bodyPr>
          <a:lstStyle/>
          <a:p>
            <a:r>
              <a:rPr lang="en-US" b="1" dirty="0"/>
              <a:t>Username:</a:t>
            </a:r>
            <a:br>
              <a:rPr lang="en-US" dirty="0"/>
            </a:br>
            <a:r>
              <a:rPr lang="en-US" dirty="0" err="1"/>
              <a:t>uName</a:t>
            </a:r>
            <a:r>
              <a:rPr lang="en-US" dirty="0"/>
              <a:t> = </a:t>
            </a:r>
            <a:r>
              <a:rPr lang="en-US" dirty="0" err="1"/>
              <a:t>getRequestString</a:t>
            </a:r>
            <a:r>
              <a:rPr lang="en-US" dirty="0"/>
              <a:t>("username");</a:t>
            </a:r>
            <a:br>
              <a:rPr lang="en-US" dirty="0"/>
            </a:br>
            <a:r>
              <a:rPr lang="en-US" dirty="0" err="1"/>
              <a:t>uPass</a:t>
            </a:r>
            <a:r>
              <a:rPr lang="en-US" dirty="0"/>
              <a:t> = </a:t>
            </a:r>
            <a:r>
              <a:rPr lang="en-US" dirty="0" err="1"/>
              <a:t>getRequestString</a:t>
            </a:r>
            <a:r>
              <a:rPr lang="en-US" dirty="0"/>
              <a:t>("</a:t>
            </a:r>
            <a:r>
              <a:rPr lang="en-US" dirty="0" err="1"/>
              <a:t>userpassword</a:t>
            </a:r>
            <a:r>
              <a:rPr lang="en-US" dirty="0"/>
              <a:t>");</a:t>
            </a:r>
            <a:br>
              <a:rPr lang="en-US" dirty="0"/>
            </a:br>
            <a:br>
              <a:rPr lang="en-US" dirty="0"/>
            </a:br>
            <a:r>
              <a:rPr lang="en-US" dirty="0" err="1"/>
              <a:t>sql</a:t>
            </a:r>
            <a:r>
              <a:rPr lang="en-US" dirty="0"/>
              <a:t> = 'SELECT * FROM Users WHERE Name ="' + </a:t>
            </a:r>
            <a:r>
              <a:rPr lang="en-US" dirty="0" err="1"/>
              <a:t>uName</a:t>
            </a:r>
            <a:r>
              <a:rPr lang="en-US" dirty="0"/>
              <a:t> + '" AND Pass ="' + </a:t>
            </a:r>
            <a:r>
              <a:rPr lang="en-US" dirty="0" err="1"/>
              <a:t>uPass</a:t>
            </a:r>
            <a:r>
              <a:rPr lang="en-US" dirty="0"/>
              <a:t> + '"' </a:t>
            </a:r>
            <a:endParaRPr lang="en-US" b="1" dirty="0">
              <a:solidFill>
                <a:srgbClr val="FF0000"/>
              </a:solidFill>
            </a:endParaRPr>
          </a:p>
        </p:txBody>
      </p:sp>
      <p:cxnSp>
        <p:nvCxnSpPr>
          <p:cNvPr id="13" name="Connector: Elbow 12">
            <a:extLst>
              <a:ext uri="{FF2B5EF4-FFF2-40B4-BE49-F238E27FC236}">
                <a16:creationId xmlns:a16="http://schemas.microsoft.com/office/drawing/2014/main" id="{9E66F668-9C6F-4B8A-925A-BE4491389BBF}"/>
              </a:ext>
            </a:extLst>
          </p:cNvPr>
          <p:cNvCxnSpPr>
            <a:cxnSpLocks/>
            <a:stCxn id="12" idx="0"/>
            <a:endCxn id="11" idx="0"/>
          </p:cNvCxnSpPr>
          <p:nvPr/>
        </p:nvCxnSpPr>
        <p:spPr>
          <a:xfrm rot="16200000" flipH="1">
            <a:off x="4837881" y="-375576"/>
            <a:ext cx="306437" cy="4267201"/>
          </a:xfrm>
          <a:prstGeom prst="bentConnector3">
            <a:avLst>
              <a:gd name="adj1" fmla="val -19301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https://documents.lucidchart.com/documents/2e8c8b57-e090-448e-abc6-08144d985d17/pages/0_0?a=759&amp;x=520&amp;y=4824&amp;w=1005&amp;h=352&amp;store=1&amp;accept=image%2F*&amp;auth=LCA%20137a7e518518d1c1fffdf1aab06f27257bd19c06-ts%3D1532221514">
            <a:extLst>
              <a:ext uri="{FF2B5EF4-FFF2-40B4-BE49-F238E27FC236}">
                <a16:creationId xmlns:a16="http://schemas.microsoft.com/office/drawing/2014/main" id="{986F8061-DA72-40F0-897F-6C2661E4B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2" t="25758" r="69864" b="13637"/>
          <a:stretch/>
        </p:blipFill>
        <p:spPr bwMode="auto">
          <a:xfrm>
            <a:off x="301171" y="3498868"/>
            <a:ext cx="1156985" cy="12003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43766C8-0938-42C2-AC48-1C427C1602EF}"/>
              </a:ext>
            </a:extLst>
          </p:cNvPr>
          <p:cNvSpPr txBox="1"/>
          <p:nvPr/>
        </p:nvSpPr>
        <p:spPr>
          <a:xfrm>
            <a:off x="1494442" y="3824834"/>
            <a:ext cx="1782158" cy="369332"/>
          </a:xfrm>
          <a:prstGeom prst="rect">
            <a:avLst/>
          </a:prstGeom>
          <a:solidFill>
            <a:schemeClr val="accent4">
              <a:lumMod val="20000"/>
              <a:lumOff val="80000"/>
            </a:schemeClr>
          </a:solidFill>
        </p:spPr>
        <p:txBody>
          <a:bodyPr wrap="square" rtlCol="0">
            <a:spAutoFit/>
          </a:bodyPr>
          <a:lstStyle/>
          <a:p>
            <a:pPr algn="ctr"/>
            <a:r>
              <a:rPr lang="en-US" b="1" dirty="0"/>
              <a:t>Code Injection</a:t>
            </a:r>
          </a:p>
        </p:txBody>
      </p:sp>
    </p:spTree>
    <p:extLst>
      <p:ext uri="{BB962C8B-B14F-4D97-AF65-F5344CB8AC3E}">
        <p14:creationId xmlns:p14="http://schemas.microsoft.com/office/powerpoint/2010/main" val="3332435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304801" y="4671769"/>
            <a:ext cx="8610900" cy="1569660"/>
          </a:xfrm>
          <a:prstGeom prst="rect">
            <a:avLst/>
          </a:prstGeom>
          <a:noFill/>
        </p:spPr>
        <p:txBody>
          <a:bodyPr wrap="square" rtlCol="0">
            <a:spAutoFit/>
          </a:bodyPr>
          <a:lstStyle/>
          <a:p>
            <a:pPr algn="ctr"/>
            <a:r>
              <a:rPr lang="en-US" sz="2400" b="1" u="sng" dirty="0"/>
              <a:t>Attack Option #10:</a:t>
            </a:r>
          </a:p>
          <a:p>
            <a:pPr algn="ctr"/>
            <a:r>
              <a:rPr lang="en-US" sz="2400" dirty="0"/>
              <a:t>A hacker could exploit </a:t>
            </a:r>
            <a:r>
              <a:rPr lang="en-US" sz="2400" b="1" dirty="0"/>
              <a:t>faulty</a:t>
            </a:r>
            <a:r>
              <a:rPr lang="en-US" sz="2400" dirty="0"/>
              <a:t> </a:t>
            </a:r>
            <a:r>
              <a:rPr lang="en-US" sz="2400" b="1" dirty="0"/>
              <a:t>session management</a:t>
            </a:r>
            <a:r>
              <a:rPr lang="en-US" sz="2400" dirty="0"/>
              <a:t>. </a:t>
            </a:r>
          </a:p>
          <a:p>
            <a:pPr algn="ctr"/>
            <a:r>
              <a:rPr lang="en-US" sz="2400" dirty="0"/>
              <a:t>This occurs when developers incorrectly implement code for maintaining login and logouts.</a:t>
            </a:r>
          </a:p>
        </p:txBody>
      </p:sp>
      <p:pic>
        <p:nvPicPr>
          <p:cNvPr id="35844" name="Picture 4" descr="https://documents.lucidchart.com/documents/2e8c8b57-e090-448e-abc6-08144d985d17/pages/0_0?a=783&amp;x=-215&amp;y=2763&amp;w=778&amp;h=373&amp;store=1&amp;accept=image%2F*&amp;auth=LCA%208009227697a92442feb61ed8b7632796a0624424-ts%3D1532230877">
            <a:extLst>
              <a:ext uri="{FF2B5EF4-FFF2-40B4-BE49-F238E27FC236}">
                <a16:creationId xmlns:a16="http://schemas.microsoft.com/office/drawing/2014/main" id="{AA724D9C-C88A-4F96-9464-DF46C704E2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21" t="5922" r="5318" b="4319"/>
          <a:stretch/>
        </p:blipFill>
        <p:spPr bwMode="auto">
          <a:xfrm>
            <a:off x="1295400" y="838199"/>
            <a:ext cx="6869094" cy="36576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8B104FD-3A3F-4291-A4BD-6615D00BCE58}"/>
              </a:ext>
            </a:extLst>
          </p:cNvPr>
          <p:cNvSpPr txBox="1"/>
          <p:nvPr/>
        </p:nvSpPr>
        <p:spPr>
          <a:xfrm>
            <a:off x="2743200" y="2449116"/>
            <a:ext cx="2151592" cy="369332"/>
          </a:xfrm>
          <a:prstGeom prst="rect">
            <a:avLst/>
          </a:prstGeom>
          <a:solidFill>
            <a:schemeClr val="accent4">
              <a:lumMod val="20000"/>
              <a:lumOff val="80000"/>
            </a:schemeClr>
          </a:solidFill>
        </p:spPr>
        <p:txBody>
          <a:bodyPr wrap="square" rtlCol="0">
            <a:spAutoFit/>
          </a:bodyPr>
          <a:lstStyle/>
          <a:p>
            <a:pPr algn="ctr"/>
            <a:r>
              <a:rPr lang="en-US" b="1" dirty="0" err="1"/>
              <a:t>SessionID</a:t>
            </a:r>
            <a:r>
              <a:rPr lang="en-US" b="1" dirty="0"/>
              <a:t> Swap</a:t>
            </a:r>
          </a:p>
        </p:txBody>
      </p:sp>
    </p:spTree>
    <p:extLst>
      <p:ext uri="{BB962C8B-B14F-4D97-AF65-F5344CB8AC3E}">
        <p14:creationId xmlns:p14="http://schemas.microsoft.com/office/powerpoint/2010/main" val="1652011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2" name="TextBox 11">
            <a:extLst>
              <a:ext uri="{FF2B5EF4-FFF2-40B4-BE49-F238E27FC236}">
                <a16:creationId xmlns:a16="http://schemas.microsoft.com/office/drawing/2014/main" id="{7C43817E-C026-452D-85DD-3FFAC304B131}"/>
              </a:ext>
            </a:extLst>
          </p:cNvPr>
          <p:cNvSpPr txBox="1"/>
          <p:nvPr/>
        </p:nvSpPr>
        <p:spPr>
          <a:xfrm>
            <a:off x="4495800" y="1816090"/>
            <a:ext cx="4476975" cy="3416320"/>
          </a:xfrm>
          <a:prstGeom prst="rect">
            <a:avLst/>
          </a:prstGeom>
          <a:noFill/>
        </p:spPr>
        <p:txBody>
          <a:bodyPr wrap="square" rtlCol="0">
            <a:spAutoFit/>
          </a:bodyPr>
          <a:lstStyle/>
          <a:p>
            <a:r>
              <a:rPr lang="en-US" sz="7200" dirty="0"/>
              <a:t>Next up, </a:t>
            </a:r>
          </a:p>
          <a:p>
            <a:r>
              <a:rPr lang="en-US" sz="7200" b="1" dirty="0"/>
              <a:t>server</a:t>
            </a:r>
            <a:r>
              <a:rPr lang="en-US" sz="7200" dirty="0"/>
              <a:t> attacks</a:t>
            </a:r>
          </a:p>
        </p:txBody>
      </p:sp>
      <p:pic>
        <p:nvPicPr>
          <p:cNvPr id="33796" name="Picture 4" descr="https://documents.lucidchart.com/documents/2e8c8b57-e090-448e-abc6-08144d985d17/pages/0_0?a=761&amp;x=1088&amp;y=1205&amp;w=264&amp;h=337&amp;store=1&amp;accept=image%2F*&amp;auth=LCA%20c402ef1f3cea21873d294617308331c7ce4d4305-ts%3D1532221514">
            <a:extLst>
              <a:ext uri="{FF2B5EF4-FFF2-40B4-BE49-F238E27FC236}">
                <a16:creationId xmlns:a16="http://schemas.microsoft.com/office/drawing/2014/main" id="{9598947F-EB6B-493F-B778-F70243352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0" y="1028700"/>
            <a:ext cx="3921579"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85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266550" y="4953000"/>
            <a:ext cx="8610900" cy="1200329"/>
          </a:xfrm>
          <a:prstGeom prst="rect">
            <a:avLst/>
          </a:prstGeom>
          <a:noFill/>
        </p:spPr>
        <p:txBody>
          <a:bodyPr wrap="square" rtlCol="0">
            <a:spAutoFit/>
          </a:bodyPr>
          <a:lstStyle/>
          <a:p>
            <a:pPr algn="ctr"/>
            <a:r>
              <a:rPr lang="en-US" sz="2400" b="1" u="sng" dirty="0"/>
              <a:t>Attack Option #11:</a:t>
            </a:r>
          </a:p>
          <a:p>
            <a:pPr algn="ctr"/>
            <a:r>
              <a:rPr lang="en-US" sz="2400" dirty="0"/>
              <a:t>Servers, which run operating systems like Windows and Linux, are subject to </a:t>
            </a:r>
            <a:r>
              <a:rPr lang="en-US" sz="2400" b="1" dirty="0"/>
              <a:t>OS exploits </a:t>
            </a:r>
            <a:r>
              <a:rPr lang="en-US" sz="2400" dirty="0"/>
              <a:t>when incorrectly patched. </a:t>
            </a:r>
          </a:p>
        </p:txBody>
      </p:sp>
      <p:pic>
        <p:nvPicPr>
          <p:cNvPr id="34820" name="Picture 4" descr="https://documents.lucidchart.com/documents/2e8c8b57-e090-448e-abc6-08144d985d17/pages/0_0?a=835&amp;x=1995&amp;y=1459&amp;w=990&amp;h=352&amp;store=1&amp;accept=image%2F*&amp;auth=LCA%20d9592693a20763a0bc08fff0bff2bebfa2c70d8f-ts%3D1532230877">
            <a:extLst>
              <a:ext uri="{FF2B5EF4-FFF2-40B4-BE49-F238E27FC236}">
                <a16:creationId xmlns:a16="http://schemas.microsoft.com/office/drawing/2014/main" id="{C11DE571-C6DF-41D7-B381-D6CD5A40A6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44" r="4171"/>
          <a:stretch/>
        </p:blipFill>
        <p:spPr bwMode="auto">
          <a:xfrm>
            <a:off x="635315" y="1371600"/>
            <a:ext cx="8242135" cy="34870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DB6EE3-51E8-406F-A19A-0F0751126BC2}"/>
              </a:ext>
            </a:extLst>
          </p:cNvPr>
          <p:cNvSpPr txBox="1"/>
          <p:nvPr/>
        </p:nvSpPr>
        <p:spPr>
          <a:xfrm>
            <a:off x="2895600" y="1092591"/>
            <a:ext cx="2151592" cy="369332"/>
          </a:xfrm>
          <a:prstGeom prst="rect">
            <a:avLst/>
          </a:prstGeom>
          <a:solidFill>
            <a:schemeClr val="accent4">
              <a:lumMod val="20000"/>
              <a:lumOff val="80000"/>
            </a:schemeClr>
          </a:solidFill>
        </p:spPr>
        <p:txBody>
          <a:bodyPr wrap="square" rtlCol="0">
            <a:spAutoFit/>
          </a:bodyPr>
          <a:lstStyle/>
          <a:p>
            <a:pPr algn="ctr"/>
            <a:r>
              <a:rPr lang="en-US" b="1" dirty="0"/>
              <a:t>Vulnerable OS</a:t>
            </a:r>
          </a:p>
        </p:txBody>
      </p:sp>
    </p:spTree>
    <p:extLst>
      <p:ext uri="{BB962C8B-B14F-4D97-AF65-F5344CB8AC3E}">
        <p14:creationId xmlns:p14="http://schemas.microsoft.com/office/powerpoint/2010/main" val="3301858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documents.lucidchart.com/documents/2e8c8b57-e090-448e-abc6-08144d985d17/pages/0_0?a=874&amp;x=1952&amp;y=1884&amp;w=1056&amp;h=352&amp;store=1&amp;accept=image%2F*&amp;auth=LCA%206bf00e2bc6a93bf8a25bb4bc9355127b7f8f4be7-ts%3D1532230877">
            <a:extLst>
              <a:ext uri="{FF2B5EF4-FFF2-40B4-BE49-F238E27FC236}">
                <a16:creationId xmlns:a16="http://schemas.microsoft.com/office/drawing/2014/main" id="{6BF63345-A42E-49C3-96E4-087E13B05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06" r="5556" b="7576"/>
          <a:stretch/>
        </p:blipFill>
        <p:spPr bwMode="auto">
          <a:xfrm>
            <a:off x="-1" y="1400965"/>
            <a:ext cx="9020331" cy="3314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266550" y="4953000"/>
            <a:ext cx="8610900" cy="1200329"/>
          </a:xfrm>
          <a:prstGeom prst="rect">
            <a:avLst/>
          </a:prstGeom>
          <a:noFill/>
        </p:spPr>
        <p:txBody>
          <a:bodyPr wrap="square" rtlCol="0">
            <a:spAutoFit/>
          </a:bodyPr>
          <a:lstStyle/>
          <a:p>
            <a:pPr algn="ctr"/>
            <a:r>
              <a:rPr lang="en-US" sz="2400" b="1" u="sng" dirty="0"/>
              <a:t>Attack Option #12:</a:t>
            </a:r>
          </a:p>
          <a:p>
            <a:pPr algn="ctr"/>
            <a:r>
              <a:rPr lang="en-US" sz="2400" dirty="0"/>
              <a:t>Malicious software can be </a:t>
            </a:r>
            <a:r>
              <a:rPr lang="en-US" sz="2400" b="1" dirty="0"/>
              <a:t>directly loaded </a:t>
            </a:r>
            <a:r>
              <a:rPr lang="en-US" sz="2400" dirty="0"/>
              <a:t>onto server by USB or other means.</a:t>
            </a:r>
          </a:p>
        </p:txBody>
      </p:sp>
      <p:sp>
        <p:nvSpPr>
          <p:cNvPr id="14" name="TextBox 13">
            <a:extLst>
              <a:ext uri="{FF2B5EF4-FFF2-40B4-BE49-F238E27FC236}">
                <a16:creationId xmlns:a16="http://schemas.microsoft.com/office/drawing/2014/main" id="{89DB6EE3-51E8-406F-A19A-0F0751126BC2}"/>
              </a:ext>
            </a:extLst>
          </p:cNvPr>
          <p:cNvSpPr txBox="1"/>
          <p:nvPr/>
        </p:nvSpPr>
        <p:spPr>
          <a:xfrm>
            <a:off x="1752600" y="2057400"/>
            <a:ext cx="1524000" cy="646331"/>
          </a:xfrm>
          <a:prstGeom prst="rect">
            <a:avLst/>
          </a:prstGeom>
          <a:solidFill>
            <a:schemeClr val="accent4">
              <a:lumMod val="20000"/>
              <a:lumOff val="80000"/>
            </a:schemeClr>
          </a:solidFill>
        </p:spPr>
        <p:txBody>
          <a:bodyPr wrap="square" rtlCol="0">
            <a:spAutoFit/>
          </a:bodyPr>
          <a:lstStyle/>
          <a:p>
            <a:pPr algn="ctr"/>
            <a:r>
              <a:rPr lang="en-US" b="1" dirty="0"/>
              <a:t>Malicious Software</a:t>
            </a:r>
          </a:p>
        </p:txBody>
      </p:sp>
    </p:spTree>
    <p:extLst>
      <p:ext uri="{BB962C8B-B14F-4D97-AF65-F5344CB8AC3E}">
        <p14:creationId xmlns:p14="http://schemas.microsoft.com/office/powerpoint/2010/main" val="645112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2" name="TextBox 11">
            <a:extLst>
              <a:ext uri="{FF2B5EF4-FFF2-40B4-BE49-F238E27FC236}">
                <a16:creationId xmlns:a16="http://schemas.microsoft.com/office/drawing/2014/main" id="{7C43817E-C026-452D-85DD-3FFAC304B131}"/>
              </a:ext>
            </a:extLst>
          </p:cNvPr>
          <p:cNvSpPr txBox="1"/>
          <p:nvPr/>
        </p:nvSpPr>
        <p:spPr>
          <a:xfrm>
            <a:off x="0" y="4056190"/>
            <a:ext cx="8972775" cy="2308324"/>
          </a:xfrm>
          <a:prstGeom prst="rect">
            <a:avLst/>
          </a:prstGeom>
          <a:noFill/>
        </p:spPr>
        <p:txBody>
          <a:bodyPr wrap="square" rtlCol="0">
            <a:spAutoFit/>
          </a:bodyPr>
          <a:lstStyle/>
          <a:p>
            <a:pPr algn="ctr"/>
            <a:r>
              <a:rPr lang="en-US" sz="7200" dirty="0"/>
              <a:t>Finally,</a:t>
            </a:r>
          </a:p>
          <a:p>
            <a:pPr algn="ctr"/>
            <a:r>
              <a:rPr lang="en-US" sz="7200" b="1" dirty="0"/>
              <a:t>database</a:t>
            </a:r>
            <a:r>
              <a:rPr lang="en-US" sz="7200" dirty="0"/>
              <a:t> attacks</a:t>
            </a:r>
          </a:p>
        </p:txBody>
      </p:sp>
      <p:pic>
        <p:nvPicPr>
          <p:cNvPr id="31748" name="Picture 4" descr="https://documents.lucidchart.com/documents/2e8c8b57-e090-448e-abc6-08144d985d17/pages/0_0?a=875&amp;x=2462&amp;y=808&amp;w=330&amp;h=242&amp;store=1&amp;accept=image%2F*&amp;auth=LCA%20c3af6e4c381b97c66d3bd19d06b3d0bec841c907-ts%3D1532230877">
            <a:extLst>
              <a:ext uri="{FF2B5EF4-FFF2-40B4-BE49-F238E27FC236}">
                <a16:creationId xmlns:a16="http://schemas.microsoft.com/office/drawing/2014/main" id="{DB508C66-6D31-4F81-87A9-DB0AFC3A1D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50" b="10782"/>
          <a:stretch/>
        </p:blipFill>
        <p:spPr bwMode="auto">
          <a:xfrm>
            <a:off x="1921712" y="903514"/>
            <a:ext cx="5300576" cy="314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890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304801" y="4671769"/>
            <a:ext cx="8610900" cy="1200329"/>
          </a:xfrm>
          <a:prstGeom prst="rect">
            <a:avLst/>
          </a:prstGeom>
          <a:noFill/>
        </p:spPr>
        <p:txBody>
          <a:bodyPr wrap="square" rtlCol="0">
            <a:spAutoFit/>
          </a:bodyPr>
          <a:lstStyle/>
          <a:p>
            <a:pPr algn="ctr"/>
            <a:r>
              <a:rPr lang="en-US" sz="2400" b="1" u="sng" dirty="0"/>
              <a:t>Attack Option #13:</a:t>
            </a:r>
          </a:p>
          <a:p>
            <a:pPr algn="ctr"/>
            <a:r>
              <a:rPr lang="en-US" sz="2400" dirty="0"/>
              <a:t>Database management systems often come with </a:t>
            </a:r>
            <a:r>
              <a:rPr lang="en-US" sz="2400" b="1" dirty="0"/>
              <a:t>default credentials</a:t>
            </a:r>
            <a:r>
              <a:rPr lang="en-US" sz="2400" dirty="0"/>
              <a:t> that may not be changed.</a:t>
            </a:r>
          </a:p>
        </p:txBody>
      </p:sp>
      <p:pic>
        <p:nvPicPr>
          <p:cNvPr id="11" name="Picture 2"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72C3D3BB-4692-42D0-9DDF-2CCBDFBCF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542144"/>
            <a:ext cx="2362200" cy="16954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9720E7-D574-499D-907D-76013A8D8E23}"/>
              </a:ext>
            </a:extLst>
          </p:cNvPr>
          <p:cNvSpPr txBox="1"/>
          <p:nvPr/>
        </p:nvSpPr>
        <p:spPr>
          <a:xfrm>
            <a:off x="287919" y="2339646"/>
            <a:ext cx="5105399" cy="646331"/>
          </a:xfrm>
          <a:prstGeom prst="rect">
            <a:avLst/>
          </a:prstGeom>
          <a:noFill/>
          <a:ln>
            <a:solidFill>
              <a:schemeClr val="tx1"/>
            </a:solidFill>
          </a:ln>
        </p:spPr>
        <p:txBody>
          <a:bodyPr wrap="square" rtlCol="0">
            <a:spAutoFit/>
          </a:bodyPr>
          <a:lstStyle/>
          <a:p>
            <a:r>
              <a:rPr lang="en-US" b="1" dirty="0"/>
              <a:t>Username: </a:t>
            </a:r>
            <a:r>
              <a:rPr lang="en-US" b="1" dirty="0" err="1"/>
              <a:t>postgres</a:t>
            </a:r>
            <a:endParaRPr lang="en-US" b="1" dirty="0"/>
          </a:p>
          <a:p>
            <a:r>
              <a:rPr lang="en-US" b="1" dirty="0">
                <a:solidFill>
                  <a:srgbClr val="FF0000"/>
                </a:solidFill>
              </a:rPr>
              <a:t>Password= “”</a:t>
            </a:r>
          </a:p>
        </p:txBody>
      </p:sp>
      <p:cxnSp>
        <p:nvCxnSpPr>
          <p:cNvPr id="13" name="Connector: Elbow 12">
            <a:extLst>
              <a:ext uri="{FF2B5EF4-FFF2-40B4-BE49-F238E27FC236}">
                <a16:creationId xmlns:a16="http://schemas.microsoft.com/office/drawing/2014/main" id="{9E66F668-9C6F-4B8A-925A-BE4491389BBF}"/>
              </a:ext>
            </a:extLst>
          </p:cNvPr>
          <p:cNvCxnSpPr>
            <a:cxnSpLocks/>
            <a:stCxn id="12" idx="0"/>
            <a:endCxn id="11" idx="0"/>
          </p:cNvCxnSpPr>
          <p:nvPr/>
        </p:nvCxnSpPr>
        <p:spPr>
          <a:xfrm rot="5400000" flipH="1" flipV="1">
            <a:off x="4622008" y="-239245"/>
            <a:ext cx="797502" cy="4360281"/>
          </a:xfrm>
          <a:prstGeom prst="bentConnector3">
            <a:avLst>
              <a:gd name="adj1" fmla="val 128665"/>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https://documents.lucidchart.com/documents/2e8c8b57-e090-448e-abc6-08144d985d17/pages/0_0?a=759&amp;x=520&amp;y=4824&amp;w=1005&amp;h=352&amp;store=1&amp;accept=image%2F*&amp;auth=LCA%20137a7e518518d1c1fffdf1aab06f27257bd19c06-ts%3D1532221514">
            <a:extLst>
              <a:ext uri="{FF2B5EF4-FFF2-40B4-BE49-F238E27FC236}">
                <a16:creationId xmlns:a16="http://schemas.microsoft.com/office/drawing/2014/main" id="{986F8061-DA72-40F0-897F-6C2661E4B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2" t="25758" r="69864" b="13637"/>
          <a:stretch/>
        </p:blipFill>
        <p:spPr bwMode="auto">
          <a:xfrm>
            <a:off x="301171" y="3498868"/>
            <a:ext cx="1156985" cy="12003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43766C8-0938-42C2-AC48-1C427C1602EF}"/>
              </a:ext>
            </a:extLst>
          </p:cNvPr>
          <p:cNvSpPr txBox="1"/>
          <p:nvPr/>
        </p:nvSpPr>
        <p:spPr>
          <a:xfrm>
            <a:off x="1494442" y="3824834"/>
            <a:ext cx="1782158" cy="646331"/>
          </a:xfrm>
          <a:prstGeom prst="rect">
            <a:avLst/>
          </a:prstGeom>
          <a:solidFill>
            <a:schemeClr val="accent4">
              <a:lumMod val="20000"/>
              <a:lumOff val="80000"/>
            </a:schemeClr>
          </a:solidFill>
        </p:spPr>
        <p:txBody>
          <a:bodyPr wrap="square" rtlCol="0">
            <a:spAutoFit/>
          </a:bodyPr>
          <a:lstStyle/>
          <a:p>
            <a:pPr algn="ctr"/>
            <a:r>
              <a:rPr lang="en-US" b="1" dirty="0"/>
              <a:t>Default Credentials</a:t>
            </a:r>
          </a:p>
        </p:txBody>
      </p:sp>
    </p:spTree>
    <p:extLst>
      <p:ext uri="{BB962C8B-B14F-4D97-AF65-F5344CB8AC3E}">
        <p14:creationId xmlns:p14="http://schemas.microsoft.com/office/powerpoint/2010/main" val="2167115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0" name="TextBox 9">
            <a:extLst>
              <a:ext uri="{FF2B5EF4-FFF2-40B4-BE49-F238E27FC236}">
                <a16:creationId xmlns:a16="http://schemas.microsoft.com/office/drawing/2014/main" id="{8E9CF309-1795-42DD-ADFE-AB1F74F6CB64}"/>
              </a:ext>
            </a:extLst>
          </p:cNvPr>
          <p:cNvSpPr txBox="1"/>
          <p:nvPr/>
        </p:nvSpPr>
        <p:spPr>
          <a:xfrm>
            <a:off x="266550" y="4953000"/>
            <a:ext cx="8610900" cy="1200329"/>
          </a:xfrm>
          <a:prstGeom prst="rect">
            <a:avLst/>
          </a:prstGeom>
          <a:noFill/>
        </p:spPr>
        <p:txBody>
          <a:bodyPr wrap="square" rtlCol="0">
            <a:spAutoFit/>
          </a:bodyPr>
          <a:lstStyle/>
          <a:p>
            <a:pPr algn="ctr"/>
            <a:r>
              <a:rPr lang="en-US" sz="2400" b="1" u="sng" dirty="0"/>
              <a:t>Attack Option #14:</a:t>
            </a:r>
          </a:p>
          <a:p>
            <a:pPr algn="ctr"/>
            <a:r>
              <a:rPr lang="en-US" sz="2400" dirty="0"/>
              <a:t>Database management systems may be </a:t>
            </a:r>
            <a:r>
              <a:rPr lang="en-US" sz="2400" b="1" dirty="0"/>
              <a:t>unpatched</a:t>
            </a:r>
            <a:r>
              <a:rPr lang="en-US" sz="2400" dirty="0"/>
              <a:t> against publicly known vulnerabilities.</a:t>
            </a:r>
          </a:p>
        </p:txBody>
      </p:sp>
      <p:sp>
        <p:nvSpPr>
          <p:cNvPr id="5" name="TextBox 4">
            <a:extLst>
              <a:ext uri="{FF2B5EF4-FFF2-40B4-BE49-F238E27FC236}">
                <a16:creationId xmlns:a16="http://schemas.microsoft.com/office/drawing/2014/main" id="{F1413B58-6797-47BC-A697-CAFE7835675C}"/>
              </a:ext>
            </a:extLst>
          </p:cNvPr>
          <p:cNvSpPr txBox="1"/>
          <p:nvPr/>
        </p:nvSpPr>
        <p:spPr>
          <a:xfrm>
            <a:off x="457200" y="1380671"/>
            <a:ext cx="2514600" cy="369332"/>
          </a:xfrm>
          <a:prstGeom prst="rect">
            <a:avLst/>
          </a:prstGeom>
          <a:solidFill>
            <a:schemeClr val="accent4">
              <a:lumMod val="20000"/>
              <a:lumOff val="80000"/>
            </a:schemeClr>
          </a:solidFill>
        </p:spPr>
        <p:txBody>
          <a:bodyPr wrap="square" rtlCol="0">
            <a:spAutoFit/>
          </a:bodyPr>
          <a:lstStyle/>
          <a:p>
            <a:pPr algn="ctr"/>
            <a:r>
              <a:rPr lang="en-US" b="1" dirty="0"/>
              <a:t>Unpatched DBMS</a:t>
            </a:r>
          </a:p>
        </p:txBody>
      </p:sp>
      <p:pic>
        <p:nvPicPr>
          <p:cNvPr id="6" name="Picture 4" descr="https://documents.lucidchart.com/documents/2e8c8b57-e090-448e-abc6-08144d985d17/pages/0_0?a=875&amp;x=2462&amp;y=808&amp;w=330&amp;h=242&amp;store=1&amp;accept=image%2F*&amp;auth=LCA%20c3af6e4c381b97c66d3bd19d06b3d0bec841c907-ts%3D1532230877">
            <a:extLst>
              <a:ext uri="{FF2B5EF4-FFF2-40B4-BE49-F238E27FC236}">
                <a16:creationId xmlns:a16="http://schemas.microsoft.com/office/drawing/2014/main" id="{DF8ED200-85E1-4A43-AB5F-C0CD6EF476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50" b="10782"/>
          <a:stretch/>
        </p:blipFill>
        <p:spPr bwMode="auto">
          <a:xfrm>
            <a:off x="5334000" y="2057400"/>
            <a:ext cx="3221018" cy="19091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documents.lucidchart.com/documents/2e8c8b57-e090-448e-abc6-08144d985d17/pages/0_0?a=875&amp;x=2462&amp;y=808&amp;w=330&amp;h=242&amp;store=1&amp;accept=image%2F*&amp;auth=LCA%20c3af6e4c381b97c66d3bd19d06b3d0bec841c907-ts%3D1532230877">
            <a:extLst>
              <a:ext uri="{FF2B5EF4-FFF2-40B4-BE49-F238E27FC236}">
                <a16:creationId xmlns:a16="http://schemas.microsoft.com/office/drawing/2014/main" id="{D36AD249-F446-4AAD-8645-85139D26AE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50" b="10782"/>
          <a:stretch/>
        </p:blipFill>
        <p:spPr bwMode="auto">
          <a:xfrm>
            <a:off x="838200" y="2057400"/>
            <a:ext cx="3221018" cy="190918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icture containing controller, remote, game, video&#10;&#10;Description generated with very high confidence">
            <a:extLst>
              <a:ext uri="{FF2B5EF4-FFF2-40B4-BE49-F238E27FC236}">
                <a16:creationId xmlns:a16="http://schemas.microsoft.com/office/drawing/2014/main" id="{7F5FF1A6-CE31-4912-81D8-A1C3ECB783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19802" y="2312214"/>
            <a:ext cx="1676398" cy="1535580"/>
          </a:xfrm>
          <a:prstGeom prst="rect">
            <a:avLst/>
          </a:prstGeom>
        </p:spPr>
      </p:pic>
    </p:spTree>
    <p:extLst>
      <p:ext uri="{BB962C8B-B14F-4D97-AF65-F5344CB8AC3E}">
        <p14:creationId xmlns:p14="http://schemas.microsoft.com/office/powerpoint/2010/main" val="2749924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4E89-8A0C-8F42-9321-1B9C7C005C25}"/>
              </a:ext>
            </a:extLst>
          </p:cNvPr>
          <p:cNvSpPr>
            <a:spLocks noGrp="1"/>
          </p:cNvSpPr>
          <p:nvPr>
            <p:ph type="title"/>
          </p:nvPr>
        </p:nvSpPr>
        <p:spPr>
          <a:xfrm>
            <a:off x="304800" y="0"/>
            <a:ext cx="8839200" cy="653854"/>
          </a:xfrm>
        </p:spPr>
        <p:txBody>
          <a:bodyPr/>
          <a:lstStyle/>
          <a:p>
            <a:r>
              <a:rPr lang="en-US" dirty="0"/>
              <a:t>Reason 1: Explosive Growth in Dependence on IT </a:t>
            </a:r>
          </a:p>
        </p:txBody>
      </p:sp>
      <p:sp>
        <p:nvSpPr>
          <p:cNvPr id="3" name="TextBox 2">
            <a:extLst>
              <a:ext uri="{FF2B5EF4-FFF2-40B4-BE49-F238E27FC236}">
                <a16:creationId xmlns:a16="http://schemas.microsoft.com/office/drawing/2014/main" id="{774F9513-4F92-4455-A039-004F0D5F85B1}"/>
              </a:ext>
            </a:extLst>
          </p:cNvPr>
          <p:cNvSpPr txBox="1"/>
          <p:nvPr/>
        </p:nvSpPr>
        <p:spPr>
          <a:xfrm>
            <a:off x="209475" y="5410200"/>
            <a:ext cx="8725050" cy="830997"/>
          </a:xfrm>
          <a:prstGeom prst="rect">
            <a:avLst/>
          </a:prstGeom>
          <a:noFill/>
        </p:spPr>
        <p:txBody>
          <a:bodyPr wrap="square" rtlCol="0">
            <a:spAutoFit/>
          </a:bodyPr>
          <a:lstStyle/>
          <a:p>
            <a:pPr algn="ctr"/>
            <a:r>
              <a:rPr lang="en-US" sz="2400" dirty="0"/>
              <a:t>Nearly every personal, social, and commercial aspect of our lives today makes contact with vulnerable IT infrastructure. </a:t>
            </a:r>
          </a:p>
        </p:txBody>
      </p:sp>
      <p:grpSp>
        <p:nvGrpSpPr>
          <p:cNvPr id="19" name="Group 18">
            <a:extLst>
              <a:ext uri="{FF2B5EF4-FFF2-40B4-BE49-F238E27FC236}">
                <a16:creationId xmlns:a16="http://schemas.microsoft.com/office/drawing/2014/main" id="{CD5E350A-28F5-4951-A48B-1A7D9F0B6026}"/>
              </a:ext>
            </a:extLst>
          </p:cNvPr>
          <p:cNvGrpSpPr/>
          <p:nvPr/>
        </p:nvGrpSpPr>
        <p:grpSpPr>
          <a:xfrm>
            <a:off x="1123588" y="762000"/>
            <a:ext cx="6877412" cy="4582815"/>
            <a:chOff x="1352294" y="914400"/>
            <a:chExt cx="6462455" cy="4306305"/>
          </a:xfrm>
        </p:grpSpPr>
        <p:pic>
          <p:nvPicPr>
            <p:cNvPr id="5" name="Picture 4" descr="A top view of a city&#10;&#10;Description generated with high confidence">
              <a:extLst>
                <a:ext uri="{FF2B5EF4-FFF2-40B4-BE49-F238E27FC236}">
                  <a16:creationId xmlns:a16="http://schemas.microsoft.com/office/drawing/2014/main" id="{600DBA1C-19AF-4EA5-B502-33FF47F4FC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294" y="914400"/>
              <a:ext cx="3220254" cy="2139843"/>
            </a:xfrm>
            <a:prstGeom prst="rect">
              <a:avLst/>
            </a:prstGeom>
          </p:spPr>
        </p:pic>
        <p:pic>
          <p:nvPicPr>
            <p:cNvPr id="14" name="Picture 13" descr="A person sitting at a table using a computer&#10;&#10;Description generated with very high confidence">
              <a:extLst>
                <a:ext uri="{FF2B5EF4-FFF2-40B4-BE49-F238E27FC236}">
                  <a16:creationId xmlns:a16="http://schemas.microsoft.com/office/drawing/2014/main" id="{5EC6AA39-A744-4405-90DC-171DB52B23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789" y="3054243"/>
              <a:ext cx="3197211" cy="2166462"/>
            </a:xfrm>
            <a:prstGeom prst="rect">
              <a:avLst/>
            </a:prstGeom>
          </p:spPr>
        </p:pic>
        <p:pic>
          <p:nvPicPr>
            <p:cNvPr id="16" name="Picture 15" descr="A close up of a keyboard&#10;&#10;Description generated with very high confidence">
              <a:extLst>
                <a:ext uri="{FF2B5EF4-FFF2-40B4-BE49-F238E27FC236}">
                  <a16:creationId xmlns:a16="http://schemas.microsoft.com/office/drawing/2014/main" id="{B89EEC04-1620-478D-9E00-7FAE3E30DC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298"/>
            <a:stretch/>
          </p:blipFill>
          <p:spPr>
            <a:xfrm>
              <a:off x="4594495" y="3054243"/>
              <a:ext cx="3220254" cy="2166462"/>
            </a:xfrm>
            <a:prstGeom prst="rect">
              <a:avLst/>
            </a:prstGeom>
          </p:spPr>
        </p:pic>
        <p:pic>
          <p:nvPicPr>
            <p:cNvPr id="18" name="Picture 17">
              <a:extLst>
                <a:ext uri="{FF2B5EF4-FFF2-40B4-BE49-F238E27FC236}">
                  <a16:creationId xmlns:a16="http://schemas.microsoft.com/office/drawing/2014/main" id="{030FDAD2-E6B6-4A54-8D0B-43DA68993A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424"/>
            <a:stretch/>
          </p:blipFill>
          <p:spPr>
            <a:xfrm>
              <a:off x="4572000" y="914400"/>
              <a:ext cx="3197211" cy="2139843"/>
            </a:xfrm>
            <a:prstGeom prst="rect">
              <a:avLst/>
            </a:prstGeom>
          </p:spPr>
        </p:pic>
      </p:grpSp>
    </p:spTree>
    <p:extLst>
      <p:ext uri="{BB962C8B-B14F-4D97-AF65-F5344CB8AC3E}">
        <p14:creationId xmlns:p14="http://schemas.microsoft.com/office/powerpoint/2010/main" val="1402622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2: Define Attack Strategies</a:t>
            </a:r>
          </a:p>
        </p:txBody>
      </p:sp>
      <p:sp>
        <p:nvSpPr>
          <p:cNvPr id="14" name="TextBox 13">
            <a:extLst>
              <a:ext uri="{FF2B5EF4-FFF2-40B4-BE49-F238E27FC236}">
                <a16:creationId xmlns:a16="http://schemas.microsoft.com/office/drawing/2014/main" id="{F1E0927A-6777-4756-B3D4-ED88AD8BD9DF}"/>
              </a:ext>
            </a:extLst>
          </p:cNvPr>
          <p:cNvSpPr txBox="1"/>
          <p:nvPr/>
        </p:nvSpPr>
        <p:spPr>
          <a:xfrm>
            <a:off x="304801" y="5029200"/>
            <a:ext cx="8610900" cy="1200329"/>
          </a:xfrm>
          <a:prstGeom prst="rect">
            <a:avLst/>
          </a:prstGeom>
          <a:noFill/>
        </p:spPr>
        <p:txBody>
          <a:bodyPr wrap="square" rtlCol="0">
            <a:spAutoFit/>
          </a:bodyPr>
          <a:lstStyle/>
          <a:p>
            <a:pPr algn="ctr"/>
            <a:r>
              <a:rPr lang="en-US" sz="2400" b="1" u="sng" dirty="0"/>
              <a:t>Attack Option #15:</a:t>
            </a:r>
          </a:p>
          <a:p>
            <a:pPr algn="ctr"/>
            <a:r>
              <a:rPr lang="en-US" sz="2400" dirty="0"/>
              <a:t>The database may be set up to</a:t>
            </a:r>
            <a:r>
              <a:rPr lang="en-US" sz="2400" b="1" dirty="0"/>
              <a:t> let a client peek at another </a:t>
            </a:r>
            <a:r>
              <a:rPr lang="en-US" sz="2400" dirty="0"/>
              <a:t>client’s data.</a:t>
            </a:r>
            <a:endParaRPr lang="en-US" sz="2400" b="1" dirty="0"/>
          </a:p>
        </p:txBody>
      </p:sp>
      <p:pic>
        <p:nvPicPr>
          <p:cNvPr id="9220" name="Picture 4" descr="https://documents.lucidchart.com/documents/2e8c8b57-e090-448e-abc6-08144d985d17/pages/0_0?a=560&amp;x=627&amp;y=2716&amp;w=737&amp;h=526&amp;store=1&amp;accept=image%2F*&amp;auth=LCA%20ff412a804768c9092377077d9b8a76b4217ad4fd-ts%3D1532221514">
            <a:extLst>
              <a:ext uri="{FF2B5EF4-FFF2-40B4-BE49-F238E27FC236}">
                <a16:creationId xmlns:a16="http://schemas.microsoft.com/office/drawing/2014/main" id="{A2531B9C-0465-47C7-A7F5-E5CD0F7DF4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7" t="17512" r="3707" b="4430"/>
          <a:stretch/>
        </p:blipFill>
        <p:spPr bwMode="auto">
          <a:xfrm>
            <a:off x="1480457" y="762000"/>
            <a:ext cx="6934200" cy="41651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7B398ED-C65F-435F-8A3C-7A7D4E50A5B1}"/>
              </a:ext>
            </a:extLst>
          </p:cNvPr>
          <p:cNvSpPr txBox="1"/>
          <p:nvPr/>
        </p:nvSpPr>
        <p:spPr>
          <a:xfrm>
            <a:off x="76200" y="3657600"/>
            <a:ext cx="1545771" cy="646331"/>
          </a:xfrm>
          <a:prstGeom prst="rect">
            <a:avLst/>
          </a:prstGeom>
          <a:solidFill>
            <a:schemeClr val="accent4">
              <a:lumMod val="20000"/>
              <a:lumOff val="80000"/>
            </a:schemeClr>
          </a:solidFill>
        </p:spPr>
        <p:txBody>
          <a:bodyPr wrap="square" rtlCol="0">
            <a:spAutoFit/>
          </a:bodyPr>
          <a:lstStyle/>
          <a:p>
            <a:pPr algn="ctr"/>
            <a:r>
              <a:rPr lang="en-US" b="1" dirty="0"/>
              <a:t>Lack of Segregation</a:t>
            </a:r>
          </a:p>
        </p:txBody>
      </p:sp>
    </p:spTree>
    <p:extLst>
      <p:ext uri="{BB962C8B-B14F-4D97-AF65-F5344CB8AC3E}">
        <p14:creationId xmlns:p14="http://schemas.microsoft.com/office/powerpoint/2010/main" val="4053216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3FC1B43-3952-4197-B788-2B6AE78F7C8E}"/>
              </a:ext>
            </a:extLst>
          </p:cNvPr>
          <p:cNvSpPr>
            <a:spLocks noGrp="1"/>
          </p:cNvSpPr>
          <p:nvPr>
            <p:ph type="title"/>
          </p:nvPr>
        </p:nvSpPr>
        <p:spPr>
          <a:xfrm>
            <a:off x="457200" y="3029740"/>
            <a:ext cx="7543800" cy="704060"/>
          </a:xfrm>
        </p:spPr>
        <p:txBody>
          <a:bodyPr>
            <a:normAutofit/>
          </a:bodyPr>
          <a:lstStyle/>
          <a:p>
            <a:r>
              <a:rPr lang="en-US" dirty="0"/>
              <a:t>Security Challenge #2</a:t>
            </a:r>
          </a:p>
        </p:txBody>
      </p:sp>
      <p:sp>
        <p:nvSpPr>
          <p:cNvPr id="13" name="TextBox 12">
            <a:extLst>
              <a:ext uri="{FF2B5EF4-FFF2-40B4-BE49-F238E27FC236}">
                <a16:creationId xmlns:a16="http://schemas.microsoft.com/office/drawing/2014/main" id="{FF3308C7-1F95-4958-8586-3C68EF3C45F4}"/>
              </a:ext>
            </a:extLst>
          </p:cNvPr>
          <p:cNvSpPr txBox="1"/>
          <p:nvPr/>
        </p:nvSpPr>
        <p:spPr>
          <a:xfrm>
            <a:off x="457200" y="3886200"/>
            <a:ext cx="6515250" cy="461665"/>
          </a:xfrm>
          <a:prstGeom prst="rect">
            <a:avLst/>
          </a:prstGeom>
          <a:noFill/>
        </p:spPr>
        <p:txBody>
          <a:bodyPr wrap="square" rtlCol="0">
            <a:spAutoFit/>
          </a:bodyPr>
          <a:lstStyle/>
          <a:p>
            <a:r>
              <a:rPr lang="en-US" sz="2400" i="1" dirty="0"/>
              <a:t>Defending the Wall</a:t>
            </a:r>
          </a:p>
        </p:txBody>
      </p:sp>
    </p:spTree>
    <p:extLst>
      <p:ext uri="{BB962C8B-B14F-4D97-AF65-F5344CB8AC3E}">
        <p14:creationId xmlns:p14="http://schemas.microsoft.com/office/powerpoint/2010/main" val="1194916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FA9E45-AE11-475B-8081-867EAFA033E5}"/>
              </a:ext>
            </a:extLst>
          </p:cNvPr>
          <p:cNvSpPr>
            <a:spLocks noGrp="1"/>
          </p:cNvSpPr>
          <p:nvPr>
            <p:ph sz="quarter" idx="10"/>
          </p:nvPr>
        </p:nvSpPr>
        <p:spPr>
          <a:xfrm>
            <a:off x="304800" y="1447800"/>
            <a:ext cx="8616470" cy="4419600"/>
          </a:xfrm>
        </p:spPr>
        <p:txBody>
          <a:bodyPr>
            <a:noAutofit/>
          </a:bodyPr>
          <a:lstStyle/>
          <a:p>
            <a:pPr marL="0" indent="0">
              <a:buNone/>
            </a:pPr>
            <a:r>
              <a:rPr lang="en-US" sz="3600" b="1" dirty="0"/>
              <a:t>Assignment:</a:t>
            </a:r>
            <a:endParaRPr lang="en-US" sz="3600" i="1" dirty="0"/>
          </a:p>
          <a:p>
            <a:pPr marL="0" indent="0">
              <a:buNone/>
            </a:pPr>
            <a:r>
              <a:rPr lang="en-US" sz="3600" dirty="0"/>
              <a:t>Now that we’ve assembled a list of potential attacks, your next task is to develop a list of at least 10 strategies to mitigate the website’s risk of unauthorized access. </a:t>
            </a:r>
          </a:p>
          <a:p>
            <a:pPr marL="0" indent="0">
              <a:buNone/>
            </a:pPr>
            <a:endParaRPr lang="en-US" sz="3600" dirty="0"/>
          </a:p>
          <a:p>
            <a:pPr marL="0" indent="0">
              <a:buNone/>
            </a:pPr>
            <a:r>
              <a:rPr lang="en-US" sz="3600" i="1" dirty="0"/>
              <a:t>Be Prepared to Share!</a:t>
            </a:r>
          </a:p>
        </p:txBody>
      </p:sp>
      <p:sp>
        <p:nvSpPr>
          <p:cNvPr id="3" name="Text Placeholder 2">
            <a:extLst>
              <a:ext uri="{FF2B5EF4-FFF2-40B4-BE49-F238E27FC236}">
                <a16:creationId xmlns:a16="http://schemas.microsoft.com/office/drawing/2014/main" id="{C4855C97-BD2A-4929-B28C-F35EEFC4D230}"/>
              </a:ext>
            </a:extLst>
          </p:cNvPr>
          <p:cNvSpPr>
            <a:spLocks noGrp="1"/>
          </p:cNvSpPr>
          <p:nvPr>
            <p:ph type="body" sz="quarter" idx="11"/>
          </p:nvPr>
        </p:nvSpPr>
        <p:spPr/>
        <p:txBody>
          <a:bodyPr/>
          <a:lstStyle/>
          <a:p>
            <a:r>
              <a:rPr lang="en-US" dirty="0"/>
              <a:t>Activity: </a:t>
            </a:r>
            <a:r>
              <a:rPr lang="en-US" b="0" dirty="0"/>
              <a:t>Defending The Wall (15 Minutes)</a:t>
            </a:r>
          </a:p>
        </p:txBody>
      </p:sp>
    </p:spTree>
    <p:extLst>
      <p:ext uri="{BB962C8B-B14F-4D97-AF65-F5344CB8AC3E}">
        <p14:creationId xmlns:p14="http://schemas.microsoft.com/office/powerpoint/2010/main" val="176929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855C97-BD2A-4929-B28C-F35EEFC4D230}"/>
              </a:ext>
            </a:extLst>
          </p:cNvPr>
          <p:cNvSpPr>
            <a:spLocks noGrp="1"/>
          </p:cNvSpPr>
          <p:nvPr>
            <p:ph type="body" sz="quarter" idx="11"/>
          </p:nvPr>
        </p:nvSpPr>
        <p:spPr/>
        <p:txBody>
          <a:bodyPr/>
          <a:lstStyle/>
          <a:p>
            <a:r>
              <a:rPr lang="en-US" dirty="0"/>
              <a:t>Activity: </a:t>
            </a:r>
            <a:r>
              <a:rPr lang="en-US" b="0" dirty="0"/>
              <a:t>Defending the Wall (15 Minutes)</a:t>
            </a:r>
          </a:p>
        </p:txBody>
      </p:sp>
      <p:sp>
        <p:nvSpPr>
          <p:cNvPr id="25" name="TextBox 24">
            <a:extLst>
              <a:ext uri="{FF2B5EF4-FFF2-40B4-BE49-F238E27FC236}">
                <a16:creationId xmlns:a16="http://schemas.microsoft.com/office/drawing/2014/main" id="{910D27A9-C44C-4B20-9DFA-8C397106588A}"/>
              </a:ext>
            </a:extLst>
          </p:cNvPr>
          <p:cNvSpPr txBox="1"/>
          <p:nvPr/>
        </p:nvSpPr>
        <p:spPr>
          <a:xfrm>
            <a:off x="457200" y="1459468"/>
            <a:ext cx="243840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26" name="TextBox 25">
            <a:extLst>
              <a:ext uri="{FF2B5EF4-FFF2-40B4-BE49-F238E27FC236}">
                <a16:creationId xmlns:a16="http://schemas.microsoft.com/office/drawing/2014/main" id="{F19CE5B2-E9FB-416C-9A09-E2E0BA5DFFE8}"/>
              </a:ext>
            </a:extLst>
          </p:cNvPr>
          <p:cNvSpPr txBox="1"/>
          <p:nvPr/>
        </p:nvSpPr>
        <p:spPr>
          <a:xfrm>
            <a:off x="464456" y="2170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Phishing Attacks</a:t>
            </a:r>
          </a:p>
        </p:txBody>
      </p:sp>
      <p:sp>
        <p:nvSpPr>
          <p:cNvPr id="27" name="TextBox 26">
            <a:extLst>
              <a:ext uri="{FF2B5EF4-FFF2-40B4-BE49-F238E27FC236}">
                <a16:creationId xmlns:a16="http://schemas.microsoft.com/office/drawing/2014/main" id="{12ECB5CC-55D5-4A21-BBE4-9C63520F8094}"/>
              </a:ext>
            </a:extLst>
          </p:cNvPr>
          <p:cNvSpPr txBox="1"/>
          <p:nvPr/>
        </p:nvSpPr>
        <p:spPr>
          <a:xfrm>
            <a:off x="457200" y="28818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28" name="TextBox 27">
            <a:extLst>
              <a:ext uri="{FF2B5EF4-FFF2-40B4-BE49-F238E27FC236}">
                <a16:creationId xmlns:a16="http://schemas.microsoft.com/office/drawing/2014/main" id="{30A0C1F4-E822-4937-8157-B618734F9382}"/>
              </a:ext>
            </a:extLst>
          </p:cNvPr>
          <p:cNvSpPr txBox="1"/>
          <p:nvPr/>
        </p:nvSpPr>
        <p:spPr>
          <a:xfrm>
            <a:off x="464456" y="35930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29" name="TextBox 28">
            <a:extLst>
              <a:ext uri="{FF2B5EF4-FFF2-40B4-BE49-F238E27FC236}">
                <a16:creationId xmlns:a16="http://schemas.microsoft.com/office/drawing/2014/main" id="{AC4E2E05-5F65-43ED-9DE6-AC46D59AEE23}"/>
              </a:ext>
            </a:extLst>
          </p:cNvPr>
          <p:cNvSpPr txBox="1"/>
          <p:nvPr/>
        </p:nvSpPr>
        <p:spPr>
          <a:xfrm>
            <a:off x="457200" y="43042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30" name="TextBox 29">
            <a:extLst>
              <a:ext uri="{FF2B5EF4-FFF2-40B4-BE49-F238E27FC236}">
                <a16:creationId xmlns:a16="http://schemas.microsoft.com/office/drawing/2014/main" id="{820CD3C7-111C-4A53-8EDA-CBCFB84AEFC6}"/>
              </a:ext>
            </a:extLst>
          </p:cNvPr>
          <p:cNvSpPr txBox="1"/>
          <p:nvPr/>
        </p:nvSpPr>
        <p:spPr>
          <a:xfrm>
            <a:off x="449943" y="50154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a:t>Packet Sniffing</a:t>
            </a:r>
            <a:endParaRPr lang="en-US" b="1" dirty="0"/>
          </a:p>
        </p:txBody>
      </p:sp>
      <p:sp>
        <p:nvSpPr>
          <p:cNvPr id="31" name="TextBox 30">
            <a:extLst>
              <a:ext uri="{FF2B5EF4-FFF2-40B4-BE49-F238E27FC236}">
                <a16:creationId xmlns:a16="http://schemas.microsoft.com/office/drawing/2014/main" id="{6B671BDB-8405-4A2C-9915-B08901E37F17}"/>
              </a:ext>
            </a:extLst>
          </p:cNvPr>
          <p:cNvSpPr txBox="1"/>
          <p:nvPr/>
        </p:nvSpPr>
        <p:spPr>
          <a:xfrm>
            <a:off x="464456" y="5726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32" name="TextBox 31">
            <a:extLst>
              <a:ext uri="{FF2B5EF4-FFF2-40B4-BE49-F238E27FC236}">
                <a16:creationId xmlns:a16="http://schemas.microsoft.com/office/drawing/2014/main" id="{BBB641FB-5243-4A87-A306-C7C193190EFF}"/>
              </a:ext>
            </a:extLst>
          </p:cNvPr>
          <p:cNvSpPr txBox="1"/>
          <p:nvPr/>
        </p:nvSpPr>
        <p:spPr>
          <a:xfrm>
            <a:off x="464456" y="871995"/>
            <a:ext cx="2438400" cy="369332"/>
          </a:xfrm>
          <a:prstGeom prst="rect">
            <a:avLst/>
          </a:prstGeom>
          <a:noFill/>
        </p:spPr>
        <p:txBody>
          <a:bodyPr wrap="square" rtlCol="0">
            <a:spAutoFit/>
          </a:bodyPr>
          <a:lstStyle/>
          <a:p>
            <a:pPr algn="ctr"/>
            <a:r>
              <a:rPr lang="en-US" b="1" u="sng" dirty="0"/>
              <a:t>User Attacks</a:t>
            </a:r>
          </a:p>
        </p:txBody>
      </p:sp>
      <p:sp>
        <p:nvSpPr>
          <p:cNvPr id="33" name="TextBox 32">
            <a:extLst>
              <a:ext uri="{FF2B5EF4-FFF2-40B4-BE49-F238E27FC236}">
                <a16:creationId xmlns:a16="http://schemas.microsoft.com/office/drawing/2014/main" id="{3AF70C10-6F95-4CBA-B6D6-014E39D1B287}"/>
              </a:ext>
            </a:extLst>
          </p:cNvPr>
          <p:cNvSpPr txBox="1"/>
          <p:nvPr/>
        </p:nvSpPr>
        <p:spPr>
          <a:xfrm>
            <a:off x="3329670" y="145946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Brute-Force Attacks</a:t>
            </a:r>
          </a:p>
        </p:txBody>
      </p:sp>
      <p:sp>
        <p:nvSpPr>
          <p:cNvPr id="34" name="TextBox 33">
            <a:extLst>
              <a:ext uri="{FF2B5EF4-FFF2-40B4-BE49-F238E27FC236}">
                <a16:creationId xmlns:a16="http://schemas.microsoft.com/office/drawing/2014/main" id="{62809566-F2BB-4396-AB99-FF901E0AA66E}"/>
              </a:ext>
            </a:extLst>
          </p:cNvPr>
          <p:cNvSpPr txBox="1"/>
          <p:nvPr/>
        </p:nvSpPr>
        <p:spPr>
          <a:xfrm>
            <a:off x="3336926" y="21706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35" name="TextBox 34">
            <a:extLst>
              <a:ext uri="{FF2B5EF4-FFF2-40B4-BE49-F238E27FC236}">
                <a16:creationId xmlns:a16="http://schemas.microsoft.com/office/drawing/2014/main" id="{493B9DC2-ED27-42C1-A8E9-D57AE681627B}"/>
              </a:ext>
            </a:extLst>
          </p:cNvPr>
          <p:cNvSpPr txBox="1"/>
          <p:nvPr/>
        </p:nvSpPr>
        <p:spPr>
          <a:xfrm>
            <a:off x="3329670" y="28818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Faulty Sessions</a:t>
            </a:r>
          </a:p>
        </p:txBody>
      </p:sp>
      <p:sp>
        <p:nvSpPr>
          <p:cNvPr id="36" name="TextBox 35">
            <a:extLst>
              <a:ext uri="{FF2B5EF4-FFF2-40B4-BE49-F238E27FC236}">
                <a16:creationId xmlns:a16="http://schemas.microsoft.com/office/drawing/2014/main" id="{07CEE11E-8D13-48B6-A3F3-EFA5305DECD0}"/>
              </a:ext>
            </a:extLst>
          </p:cNvPr>
          <p:cNvSpPr txBox="1"/>
          <p:nvPr/>
        </p:nvSpPr>
        <p:spPr>
          <a:xfrm>
            <a:off x="3336926" y="871995"/>
            <a:ext cx="2438400" cy="369332"/>
          </a:xfrm>
          <a:prstGeom prst="rect">
            <a:avLst/>
          </a:prstGeom>
          <a:noFill/>
        </p:spPr>
        <p:txBody>
          <a:bodyPr wrap="square" rtlCol="0">
            <a:spAutoFit/>
          </a:bodyPr>
          <a:lstStyle/>
          <a:p>
            <a:pPr algn="ctr"/>
            <a:r>
              <a:rPr lang="en-US" b="1" u="sng" dirty="0"/>
              <a:t>Web Attacks</a:t>
            </a:r>
          </a:p>
        </p:txBody>
      </p:sp>
      <p:sp>
        <p:nvSpPr>
          <p:cNvPr id="37" name="TextBox 36">
            <a:extLst>
              <a:ext uri="{FF2B5EF4-FFF2-40B4-BE49-F238E27FC236}">
                <a16:creationId xmlns:a16="http://schemas.microsoft.com/office/drawing/2014/main" id="{91723999-AAD3-49C1-A6CB-DFDA9681500F}"/>
              </a:ext>
            </a:extLst>
          </p:cNvPr>
          <p:cNvSpPr txBox="1"/>
          <p:nvPr/>
        </p:nvSpPr>
        <p:spPr>
          <a:xfrm>
            <a:off x="3347812" y="4304268"/>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38" name="TextBox 37">
            <a:extLst>
              <a:ext uri="{FF2B5EF4-FFF2-40B4-BE49-F238E27FC236}">
                <a16:creationId xmlns:a16="http://schemas.microsoft.com/office/drawing/2014/main" id="{AFDCE36F-B581-4936-B982-4F47FDB5E185}"/>
              </a:ext>
            </a:extLst>
          </p:cNvPr>
          <p:cNvSpPr txBox="1"/>
          <p:nvPr/>
        </p:nvSpPr>
        <p:spPr>
          <a:xfrm>
            <a:off x="3355068" y="5015468"/>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Malicious Software</a:t>
            </a:r>
          </a:p>
        </p:txBody>
      </p:sp>
      <p:sp>
        <p:nvSpPr>
          <p:cNvPr id="39" name="TextBox 38">
            <a:extLst>
              <a:ext uri="{FF2B5EF4-FFF2-40B4-BE49-F238E27FC236}">
                <a16:creationId xmlns:a16="http://schemas.microsoft.com/office/drawing/2014/main" id="{E0631B5B-A54C-4B8B-A430-77E4470F06EE}"/>
              </a:ext>
            </a:extLst>
          </p:cNvPr>
          <p:cNvSpPr txBox="1"/>
          <p:nvPr/>
        </p:nvSpPr>
        <p:spPr>
          <a:xfrm>
            <a:off x="3355068" y="3777734"/>
            <a:ext cx="2438400" cy="369332"/>
          </a:xfrm>
          <a:prstGeom prst="rect">
            <a:avLst/>
          </a:prstGeom>
          <a:noFill/>
        </p:spPr>
        <p:txBody>
          <a:bodyPr wrap="square" rtlCol="0">
            <a:spAutoFit/>
          </a:bodyPr>
          <a:lstStyle/>
          <a:p>
            <a:pPr algn="ctr"/>
            <a:r>
              <a:rPr lang="en-US" b="1" u="sng" dirty="0"/>
              <a:t>Server</a:t>
            </a:r>
          </a:p>
        </p:txBody>
      </p:sp>
      <p:sp>
        <p:nvSpPr>
          <p:cNvPr id="40" name="TextBox 39">
            <a:extLst>
              <a:ext uri="{FF2B5EF4-FFF2-40B4-BE49-F238E27FC236}">
                <a16:creationId xmlns:a16="http://schemas.microsoft.com/office/drawing/2014/main" id="{09ADE383-F661-48D2-8A3D-30B8C80F1C64}"/>
              </a:ext>
            </a:extLst>
          </p:cNvPr>
          <p:cNvSpPr txBox="1"/>
          <p:nvPr/>
        </p:nvSpPr>
        <p:spPr>
          <a:xfrm>
            <a:off x="6255660"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Default Credentials</a:t>
            </a:r>
          </a:p>
        </p:txBody>
      </p:sp>
      <p:sp>
        <p:nvSpPr>
          <p:cNvPr id="41" name="TextBox 40">
            <a:extLst>
              <a:ext uri="{FF2B5EF4-FFF2-40B4-BE49-F238E27FC236}">
                <a16:creationId xmlns:a16="http://schemas.microsoft.com/office/drawing/2014/main" id="{DCAB70A5-3107-4249-A967-EF845F704F71}"/>
              </a:ext>
            </a:extLst>
          </p:cNvPr>
          <p:cNvSpPr txBox="1"/>
          <p:nvPr/>
        </p:nvSpPr>
        <p:spPr>
          <a:xfrm>
            <a:off x="6262916" y="2170668"/>
            <a:ext cx="2431143" cy="646331"/>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Unpatched Databases</a:t>
            </a:r>
          </a:p>
        </p:txBody>
      </p:sp>
      <p:sp>
        <p:nvSpPr>
          <p:cNvPr id="43" name="TextBox 42">
            <a:extLst>
              <a:ext uri="{FF2B5EF4-FFF2-40B4-BE49-F238E27FC236}">
                <a16:creationId xmlns:a16="http://schemas.microsoft.com/office/drawing/2014/main" id="{40CFF01E-3D8E-430E-92A4-044CA15D5E1D}"/>
              </a:ext>
            </a:extLst>
          </p:cNvPr>
          <p:cNvSpPr txBox="1"/>
          <p:nvPr/>
        </p:nvSpPr>
        <p:spPr>
          <a:xfrm>
            <a:off x="6262916" y="871995"/>
            <a:ext cx="2438400" cy="369332"/>
          </a:xfrm>
          <a:prstGeom prst="rect">
            <a:avLst/>
          </a:prstGeom>
          <a:noFill/>
        </p:spPr>
        <p:txBody>
          <a:bodyPr wrap="square" rtlCol="0">
            <a:spAutoFit/>
          </a:bodyPr>
          <a:lstStyle/>
          <a:p>
            <a:pPr algn="ctr"/>
            <a:r>
              <a:rPr lang="en-US" b="1" u="sng" dirty="0"/>
              <a:t>Database</a:t>
            </a:r>
          </a:p>
        </p:txBody>
      </p:sp>
      <p:sp>
        <p:nvSpPr>
          <p:cNvPr id="45" name="TextBox 44">
            <a:extLst>
              <a:ext uri="{FF2B5EF4-FFF2-40B4-BE49-F238E27FC236}">
                <a16:creationId xmlns:a16="http://schemas.microsoft.com/office/drawing/2014/main" id="{AC343CF7-E1F3-4A2B-874A-C25D79158E98}"/>
              </a:ext>
            </a:extLst>
          </p:cNvPr>
          <p:cNvSpPr txBox="1"/>
          <p:nvPr/>
        </p:nvSpPr>
        <p:spPr>
          <a:xfrm>
            <a:off x="5943601" y="4289754"/>
            <a:ext cx="3000528" cy="1323439"/>
          </a:xfrm>
          <a:prstGeom prst="rect">
            <a:avLst/>
          </a:prstGeom>
          <a:noFill/>
        </p:spPr>
        <p:txBody>
          <a:bodyPr wrap="square" rtlCol="0">
            <a:spAutoFit/>
          </a:bodyPr>
          <a:lstStyle/>
          <a:p>
            <a:pPr algn="ctr"/>
            <a:r>
              <a:rPr lang="en-US" sz="2000" b="1" dirty="0"/>
              <a:t>To help you get started, review this list of identified attacks types.</a:t>
            </a:r>
            <a:endParaRPr lang="en-US" sz="2000" dirty="0"/>
          </a:p>
        </p:txBody>
      </p:sp>
      <p:sp>
        <p:nvSpPr>
          <p:cNvPr id="23" name="TextBox 22">
            <a:extLst>
              <a:ext uri="{FF2B5EF4-FFF2-40B4-BE49-F238E27FC236}">
                <a16:creationId xmlns:a16="http://schemas.microsoft.com/office/drawing/2014/main" id="{A64C6818-33F2-4EC9-86DF-ABBD11B85427}"/>
              </a:ext>
            </a:extLst>
          </p:cNvPr>
          <p:cNvSpPr txBox="1"/>
          <p:nvPr/>
        </p:nvSpPr>
        <p:spPr>
          <a:xfrm>
            <a:off x="6249664" y="3048000"/>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Lack of Segregation</a:t>
            </a:r>
          </a:p>
        </p:txBody>
      </p:sp>
    </p:spTree>
    <p:extLst>
      <p:ext uri="{BB962C8B-B14F-4D97-AF65-F5344CB8AC3E}">
        <p14:creationId xmlns:p14="http://schemas.microsoft.com/office/powerpoint/2010/main" val="3614685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3FC1B43-3952-4197-B788-2B6AE78F7C8E}"/>
              </a:ext>
            </a:extLst>
          </p:cNvPr>
          <p:cNvSpPr>
            <a:spLocks noGrp="1"/>
          </p:cNvSpPr>
          <p:nvPr>
            <p:ph type="title"/>
          </p:nvPr>
        </p:nvSpPr>
        <p:spPr>
          <a:xfrm>
            <a:off x="457200" y="3029740"/>
            <a:ext cx="7543800" cy="704060"/>
          </a:xfrm>
        </p:spPr>
        <p:txBody>
          <a:bodyPr>
            <a:normAutofit/>
          </a:bodyPr>
          <a:lstStyle/>
          <a:p>
            <a:r>
              <a:rPr lang="en-US" dirty="0"/>
              <a:t>Security Challenge #2</a:t>
            </a:r>
          </a:p>
        </p:txBody>
      </p:sp>
      <p:sp>
        <p:nvSpPr>
          <p:cNvPr id="13" name="TextBox 12">
            <a:extLst>
              <a:ext uri="{FF2B5EF4-FFF2-40B4-BE49-F238E27FC236}">
                <a16:creationId xmlns:a16="http://schemas.microsoft.com/office/drawing/2014/main" id="{FF3308C7-1F95-4958-8586-3C68EF3C45F4}"/>
              </a:ext>
            </a:extLst>
          </p:cNvPr>
          <p:cNvSpPr txBox="1"/>
          <p:nvPr/>
        </p:nvSpPr>
        <p:spPr>
          <a:xfrm>
            <a:off x="457200" y="3886200"/>
            <a:ext cx="6515250" cy="461665"/>
          </a:xfrm>
          <a:prstGeom prst="rect">
            <a:avLst/>
          </a:prstGeom>
          <a:noFill/>
        </p:spPr>
        <p:txBody>
          <a:bodyPr wrap="square" rtlCol="0">
            <a:spAutoFit/>
          </a:bodyPr>
          <a:lstStyle/>
          <a:p>
            <a:r>
              <a:rPr lang="en-US" sz="2400" i="1" dirty="0"/>
              <a:t>Defending the Wall (Analyzed)</a:t>
            </a:r>
          </a:p>
        </p:txBody>
      </p:sp>
    </p:spTree>
    <p:extLst>
      <p:ext uri="{BB962C8B-B14F-4D97-AF65-F5344CB8AC3E}">
        <p14:creationId xmlns:p14="http://schemas.microsoft.com/office/powerpoint/2010/main" val="2352596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6" name="TextBox 5">
            <a:extLst>
              <a:ext uri="{FF2B5EF4-FFF2-40B4-BE49-F238E27FC236}">
                <a16:creationId xmlns:a16="http://schemas.microsoft.com/office/drawing/2014/main" id="{F6243F4F-0DA0-470E-910D-A17A01B610B7}"/>
              </a:ext>
            </a:extLst>
          </p:cNvPr>
          <p:cNvSpPr txBox="1"/>
          <p:nvPr/>
        </p:nvSpPr>
        <p:spPr>
          <a:xfrm>
            <a:off x="457200" y="1459468"/>
            <a:ext cx="243840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7" name="TextBox 6">
            <a:extLst>
              <a:ext uri="{FF2B5EF4-FFF2-40B4-BE49-F238E27FC236}">
                <a16:creationId xmlns:a16="http://schemas.microsoft.com/office/drawing/2014/main" id="{566E07A4-1892-4BC0-9CD2-5816836F92B9}"/>
              </a:ext>
            </a:extLst>
          </p:cNvPr>
          <p:cNvSpPr txBox="1"/>
          <p:nvPr/>
        </p:nvSpPr>
        <p:spPr>
          <a:xfrm>
            <a:off x="464456" y="2170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Phishing Attacks</a:t>
            </a:r>
          </a:p>
        </p:txBody>
      </p:sp>
      <p:sp>
        <p:nvSpPr>
          <p:cNvPr id="8" name="TextBox 7">
            <a:extLst>
              <a:ext uri="{FF2B5EF4-FFF2-40B4-BE49-F238E27FC236}">
                <a16:creationId xmlns:a16="http://schemas.microsoft.com/office/drawing/2014/main" id="{BA8A8654-A22B-41D8-964A-25F671B9EF2B}"/>
              </a:ext>
            </a:extLst>
          </p:cNvPr>
          <p:cNvSpPr txBox="1"/>
          <p:nvPr/>
        </p:nvSpPr>
        <p:spPr>
          <a:xfrm>
            <a:off x="457200" y="28818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11" name="TextBox 10">
            <a:extLst>
              <a:ext uri="{FF2B5EF4-FFF2-40B4-BE49-F238E27FC236}">
                <a16:creationId xmlns:a16="http://schemas.microsoft.com/office/drawing/2014/main" id="{299EE674-0684-4325-90B0-FBCB0437F7DD}"/>
              </a:ext>
            </a:extLst>
          </p:cNvPr>
          <p:cNvSpPr txBox="1"/>
          <p:nvPr/>
        </p:nvSpPr>
        <p:spPr>
          <a:xfrm>
            <a:off x="464456" y="35930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12" name="TextBox 11">
            <a:extLst>
              <a:ext uri="{FF2B5EF4-FFF2-40B4-BE49-F238E27FC236}">
                <a16:creationId xmlns:a16="http://schemas.microsoft.com/office/drawing/2014/main" id="{CAE17B44-2CA1-47BD-9145-09A14C94465A}"/>
              </a:ext>
            </a:extLst>
          </p:cNvPr>
          <p:cNvSpPr txBox="1"/>
          <p:nvPr/>
        </p:nvSpPr>
        <p:spPr>
          <a:xfrm>
            <a:off x="457200" y="43042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13" name="TextBox 12">
            <a:extLst>
              <a:ext uri="{FF2B5EF4-FFF2-40B4-BE49-F238E27FC236}">
                <a16:creationId xmlns:a16="http://schemas.microsoft.com/office/drawing/2014/main" id="{99E106AD-FA86-4C07-B6BD-E2A74D6E352B}"/>
              </a:ext>
            </a:extLst>
          </p:cNvPr>
          <p:cNvSpPr txBox="1"/>
          <p:nvPr/>
        </p:nvSpPr>
        <p:spPr>
          <a:xfrm>
            <a:off x="449943" y="50154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a:t>Packet Sniffing</a:t>
            </a:r>
            <a:endParaRPr lang="en-US" b="1" dirty="0"/>
          </a:p>
        </p:txBody>
      </p:sp>
      <p:sp>
        <p:nvSpPr>
          <p:cNvPr id="14" name="TextBox 13">
            <a:extLst>
              <a:ext uri="{FF2B5EF4-FFF2-40B4-BE49-F238E27FC236}">
                <a16:creationId xmlns:a16="http://schemas.microsoft.com/office/drawing/2014/main" id="{5308C4B5-E7F5-4FFB-B781-29596233B7B0}"/>
              </a:ext>
            </a:extLst>
          </p:cNvPr>
          <p:cNvSpPr txBox="1"/>
          <p:nvPr/>
        </p:nvSpPr>
        <p:spPr>
          <a:xfrm>
            <a:off x="464456" y="5726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15" name="TextBox 14">
            <a:extLst>
              <a:ext uri="{FF2B5EF4-FFF2-40B4-BE49-F238E27FC236}">
                <a16:creationId xmlns:a16="http://schemas.microsoft.com/office/drawing/2014/main" id="{67998945-499B-468C-A6B1-DD48FE498907}"/>
              </a:ext>
            </a:extLst>
          </p:cNvPr>
          <p:cNvSpPr txBox="1"/>
          <p:nvPr/>
        </p:nvSpPr>
        <p:spPr>
          <a:xfrm>
            <a:off x="464456" y="871995"/>
            <a:ext cx="2438400" cy="369332"/>
          </a:xfrm>
          <a:prstGeom prst="rect">
            <a:avLst/>
          </a:prstGeom>
          <a:noFill/>
        </p:spPr>
        <p:txBody>
          <a:bodyPr wrap="square" rtlCol="0">
            <a:spAutoFit/>
          </a:bodyPr>
          <a:lstStyle/>
          <a:p>
            <a:pPr algn="ctr"/>
            <a:r>
              <a:rPr lang="en-US" b="1" u="sng" dirty="0"/>
              <a:t>User Attacks</a:t>
            </a:r>
          </a:p>
        </p:txBody>
      </p:sp>
      <p:sp>
        <p:nvSpPr>
          <p:cNvPr id="16" name="TextBox 15">
            <a:extLst>
              <a:ext uri="{FF2B5EF4-FFF2-40B4-BE49-F238E27FC236}">
                <a16:creationId xmlns:a16="http://schemas.microsoft.com/office/drawing/2014/main" id="{656FBDED-272E-4036-8AAB-EDC022D84158}"/>
              </a:ext>
            </a:extLst>
          </p:cNvPr>
          <p:cNvSpPr txBox="1"/>
          <p:nvPr/>
        </p:nvSpPr>
        <p:spPr>
          <a:xfrm>
            <a:off x="3329670" y="145946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Brute-Force Attacks</a:t>
            </a:r>
          </a:p>
        </p:txBody>
      </p:sp>
      <p:sp>
        <p:nvSpPr>
          <p:cNvPr id="17" name="TextBox 16">
            <a:extLst>
              <a:ext uri="{FF2B5EF4-FFF2-40B4-BE49-F238E27FC236}">
                <a16:creationId xmlns:a16="http://schemas.microsoft.com/office/drawing/2014/main" id="{236D7AA2-14E9-4343-91F4-6433F0BEE0EC}"/>
              </a:ext>
            </a:extLst>
          </p:cNvPr>
          <p:cNvSpPr txBox="1"/>
          <p:nvPr/>
        </p:nvSpPr>
        <p:spPr>
          <a:xfrm>
            <a:off x="3336926" y="21706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18" name="TextBox 17">
            <a:extLst>
              <a:ext uri="{FF2B5EF4-FFF2-40B4-BE49-F238E27FC236}">
                <a16:creationId xmlns:a16="http://schemas.microsoft.com/office/drawing/2014/main" id="{AAAB7FF0-EDF8-483C-A13E-05097F56CFD7}"/>
              </a:ext>
            </a:extLst>
          </p:cNvPr>
          <p:cNvSpPr txBox="1"/>
          <p:nvPr/>
        </p:nvSpPr>
        <p:spPr>
          <a:xfrm>
            <a:off x="3329670" y="28818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Faulty Sessions</a:t>
            </a:r>
          </a:p>
        </p:txBody>
      </p:sp>
      <p:sp>
        <p:nvSpPr>
          <p:cNvPr id="23" name="TextBox 22">
            <a:extLst>
              <a:ext uri="{FF2B5EF4-FFF2-40B4-BE49-F238E27FC236}">
                <a16:creationId xmlns:a16="http://schemas.microsoft.com/office/drawing/2014/main" id="{A8BD750B-7FFA-4341-B547-5E6A2A875047}"/>
              </a:ext>
            </a:extLst>
          </p:cNvPr>
          <p:cNvSpPr txBox="1"/>
          <p:nvPr/>
        </p:nvSpPr>
        <p:spPr>
          <a:xfrm>
            <a:off x="3336926" y="871995"/>
            <a:ext cx="2438400" cy="369332"/>
          </a:xfrm>
          <a:prstGeom prst="rect">
            <a:avLst/>
          </a:prstGeom>
          <a:noFill/>
        </p:spPr>
        <p:txBody>
          <a:bodyPr wrap="square" rtlCol="0">
            <a:spAutoFit/>
          </a:bodyPr>
          <a:lstStyle/>
          <a:p>
            <a:pPr algn="ctr"/>
            <a:r>
              <a:rPr lang="en-US" b="1" u="sng" dirty="0"/>
              <a:t>Web Attacks</a:t>
            </a:r>
          </a:p>
        </p:txBody>
      </p:sp>
      <p:sp>
        <p:nvSpPr>
          <p:cNvPr id="24" name="TextBox 23">
            <a:extLst>
              <a:ext uri="{FF2B5EF4-FFF2-40B4-BE49-F238E27FC236}">
                <a16:creationId xmlns:a16="http://schemas.microsoft.com/office/drawing/2014/main" id="{718FAC4F-0F99-4500-AEAA-1ACB260AA6AA}"/>
              </a:ext>
            </a:extLst>
          </p:cNvPr>
          <p:cNvSpPr txBox="1"/>
          <p:nvPr/>
        </p:nvSpPr>
        <p:spPr>
          <a:xfrm>
            <a:off x="3347812" y="4304268"/>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25" name="TextBox 24">
            <a:extLst>
              <a:ext uri="{FF2B5EF4-FFF2-40B4-BE49-F238E27FC236}">
                <a16:creationId xmlns:a16="http://schemas.microsoft.com/office/drawing/2014/main" id="{5640F40F-C7C7-4920-A12C-CF7FB419E442}"/>
              </a:ext>
            </a:extLst>
          </p:cNvPr>
          <p:cNvSpPr txBox="1"/>
          <p:nvPr/>
        </p:nvSpPr>
        <p:spPr>
          <a:xfrm>
            <a:off x="3355068" y="5015468"/>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Malicious Software</a:t>
            </a:r>
          </a:p>
        </p:txBody>
      </p:sp>
      <p:sp>
        <p:nvSpPr>
          <p:cNvPr id="27" name="TextBox 26">
            <a:extLst>
              <a:ext uri="{FF2B5EF4-FFF2-40B4-BE49-F238E27FC236}">
                <a16:creationId xmlns:a16="http://schemas.microsoft.com/office/drawing/2014/main" id="{1C3881F2-1D28-4B7C-BB43-0462A617EC3D}"/>
              </a:ext>
            </a:extLst>
          </p:cNvPr>
          <p:cNvSpPr txBox="1"/>
          <p:nvPr/>
        </p:nvSpPr>
        <p:spPr>
          <a:xfrm>
            <a:off x="3355068" y="3777734"/>
            <a:ext cx="2438400" cy="369332"/>
          </a:xfrm>
          <a:prstGeom prst="rect">
            <a:avLst/>
          </a:prstGeom>
          <a:noFill/>
        </p:spPr>
        <p:txBody>
          <a:bodyPr wrap="square" rtlCol="0">
            <a:spAutoFit/>
          </a:bodyPr>
          <a:lstStyle/>
          <a:p>
            <a:pPr algn="ctr"/>
            <a:r>
              <a:rPr lang="en-US" b="1" u="sng" dirty="0"/>
              <a:t>Server</a:t>
            </a:r>
          </a:p>
        </p:txBody>
      </p:sp>
      <p:sp>
        <p:nvSpPr>
          <p:cNvPr id="28" name="TextBox 27">
            <a:extLst>
              <a:ext uri="{FF2B5EF4-FFF2-40B4-BE49-F238E27FC236}">
                <a16:creationId xmlns:a16="http://schemas.microsoft.com/office/drawing/2014/main" id="{6F6DFDDE-8855-478D-B565-A0CA63D05B72}"/>
              </a:ext>
            </a:extLst>
          </p:cNvPr>
          <p:cNvSpPr txBox="1"/>
          <p:nvPr/>
        </p:nvSpPr>
        <p:spPr>
          <a:xfrm>
            <a:off x="6255660"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Default Credentials</a:t>
            </a:r>
          </a:p>
        </p:txBody>
      </p:sp>
      <p:sp>
        <p:nvSpPr>
          <p:cNvPr id="29" name="TextBox 28">
            <a:extLst>
              <a:ext uri="{FF2B5EF4-FFF2-40B4-BE49-F238E27FC236}">
                <a16:creationId xmlns:a16="http://schemas.microsoft.com/office/drawing/2014/main" id="{33182EC7-479A-471F-8A96-16D4604AEE8F}"/>
              </a:ext>
            </a:extLst>
          </p:cNvPr>
          <p:cNvSpPr txBox="1"/>
          <p:nvPr/>
        </p:nvSpPr>
        <p:spPr>
          <a:xfrm>
            <a:off x="6262916" y="2170668"/>
            <a:ext cx="2431143" cy="646331"/>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Unpatched Databases</a:t>
            </a:r>
          </a:p>
        </p:txBody>
      </p:sp>
      <p:sp>
        <p:nvSpPr>
          <p:cNvPr id="31" name="TextBox 30">
            <a:extLst>
              <a:ext uri="{FF2B5EF4-FFF2-40B4-BE49-F238E27FC236}">
                <a16:creationId xmlns:a16="http://schemas.microsoft.com/office/drawing/2014/main" id="{5E240843-564B-4A9F-ABC2-78A82C7480AA}"/>
              </a:ext>
            </a:extLst>
          </p:cNvPr>
          <p:cNvSpPr txBox="1"/>
          <p:nvPr/>
        </p:nvSpPr>
        <p:spPr>
          <a:xfrm>
            <a:off x="6262916" y="871995"/>
            <a:ext cx="2438400" cy="369332"/>
          </a:xfrm>
          <a:prstGeom prst="rect">
            <a:avLst/>
          </a:prstGeom>
          <a:noFill/>
        </p:spPr>
        <p:txBody>
          <a:bodyPr wrap="square" rtlCol="0">
            <a:spAutoFit/>
          </a:bodyPr>
          <a:lstStyle/>
          <a:p>
            <a:pPr algn="ctr"/>
            <a:r>
              <a:rPr lang="en-US" b="1" u="sng" dirty="0"/>
              <a:t>Database</a:t>
            </a:r>
          </a:p>
        </p:txBody>
      </p:sp>
      <p:sp>
        <p:nvSpPr>
          <p:cNvPr id="35" name="TextBox 34">
            <a:extLst>
              <a:ext uri="{FF2B5EF4-FFF2-40B4-BE49-F238E27FC236}">
                <a16:creationId xmlns:a16="http://schemas.microsoft.com/office/drawing/2014/main" id="{A6192413-EA2C-41D5-AB07-854B2AF22E39}"/>
              </a:ext>
            </a:extLst>
          </p:cNvPr>
          <p:cNvSpPr txBox="1"/>
          <p:nvPr/>
        </p:nvSpPr>
        <p:spPr>
          <a:xfrm>
            <a:off x="5985331" y="4244371"/>
            <a:ext cx="2971800" cy="1569660"/>
          </a:xfrm>
          <a:prstGeom prst="rect">
            <a:avLst/>
          </a:prstGeom>
          <a:noFill/>
        </p:spPr>
        <p:txBody>
          <a:bodyPr wrap="square" rtlCol="0">
            <a:spAutoFit/>
          </a:bodyPr>
          <a:lstStyle/>
          <a:p>
            <a:pPr algn="ctr"/>
            <a:r>
              <a:rPr lang="en-US" sz="2400" b="1" dirty="0"/>
              <a:t>Risk mitigation </a:t>
            </a:r>
            <a:r>
              <a:rPr lang="en-US" sz="2400" dirty="0"/>
              <a:t>begins by looking at all risks and looking for parallels. </a:t>
            </a:r>
          </a:p>
        </p:txBody>
      </p:sp>
      <p:sp>
        <p:nvSpPr>
          <p:cNvPr id="26" name="TextBox 25">
            <a:extLst>
              <a:ext uri="{FF2B5EF4-FFF2-40B4-BE49-F238E27FC236}">
                <a16:creationId xmlns:a16="http://schemas.microsoft.com/office/drawing/2014/main" id="{CDBF1F6F-50E8-4F44-8287-92098EF66A8E}"/>
              </a:ext>
            </a:extLst>
          </p:cNvPr>
          <p:cNvSpPr txBox="1"/>
          <p:nvPr/>
        </p:nvSpPr>
        <p:spPr>
          <a:xfrm>
            <a:off x="6249664" y="3055950"/>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Lack of Segregation</a:t>
            </a:r>
          </a:p>
        </p:txBody>
      </p:sp>
    </p:spTree>
    <p:extLst>
      <p:ext uri="{BB962C8B-B14F-4D97-AF65-F5344CB8AC3E}">
        <p14:creationId xmlns:p14="http://schemas.microsoft.com/office/powerpoint/2010/main" val="4019661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6" name="TextBox 5">
            <a:extLst>
              <a:ext uri="{FF2B5EF4-FFF2-40B4-BE49-F238E27FC236}">
                <a16:creationId xmlns:a16="http://schemas.microsoft.com/office/drawing/2014/main" id="{F6243F4F-0DA0-470E-910D-A17A01B610B7}"/>
              </a:ext>
            </a:extLst>
          </p:cNvPr>
          <p:cNvSpPr txBox="1"/>
          <p:nvPr/>
        </p:nvSpPr>
        <p:spPr>
          <a:xfrm>
            <a:off x="457200" y="1459468"/>
            <a:ext cx="243840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7" name="TextBox 6">
            <a:extLst>
              <a:ext uri="{FF2B5EF4-FFF2-40B4-BE49-F238E27FC236}">
                <a16:creationId xmlns:a16="http://schemas.microsoft.com/office/drawing/2014/main" id="{566E07A4-1892-4BC0-9CD2-5816836F92B9}"/>
              </a:ext>
            </a:extLst>
          </p:cNvPr>
          <p:cNvSpPr txBox="1"/>
          <p:nvPr/>
        </p:nvSpPr>
        <p:spPr>
          <a:xfrm>
            <a:off x="464456" y="2170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Phishing Attacks</a:t>
            </a:r>
          </a:p>
        </p:txBody>
      </p:sp>
      <p:sp>
        <p:nvSpPr>
          <p:cNvPr id="8" name="TextBox 7">
            <a:extLst>
              <a:ext uri="{FF2B5EF4-FFF2-40B4-BE49-F238E27FC236}">
                <a16:creationId xmlns:a16="http://schemas.microsoft.com/office/drawing/2014/main" id="{BA8A8654-A22B-41D8-964A-25F671B9EF2B}"/>
              </a:ext>
            </a:extLst>
          </p:cNvPr>
          <p:cNvSpPr txBox="1"/>
          <p:nvPr/>
        </p:nvSpPr>
        <p:spPr>
          <a:xfrm>
            <a:off x="457200" y="28818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11" name="TextBox 10">
            <a:extLst>
              <a:ext uri="{FF2B5EF4-FFF2-40B4-BE49-F238E27FC236}">
                <a16:creationId xmlns:a16="http://schemas.microsoft.com/office/drawing/2014/main" id="{299EE674-0684-4325-90B0-FBCB0437F7DD}"/>
              </a:ext>
            </a:extLst>
          </p:cNvPr>
          <p:cNvSpPr txBox="1"/>
          <p:nvPr/>
        </p:nvSpPr>
        <p:spPr>
          <a:xfrm>
            <a:off x="464456" y="35930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12" name="TextBox 11">
            <a:extLst>
              <a:ext uri="{FF2B5EF4-FFF2-40B4-BE49-F238E27FC236}">
                <a16:creationId xmlns:a16="http://schemas.microsoft.com/office/drawing/2014/main" id="{CAE17B44-2CA1-47BD-9145-09A14C94465A}"/>
              </a:ext>
            </a:extLst>
          </p:cNvPr>
          <p:cNvSpPr txBox="1"/>
          <p:nvPr/>
        </p:nvSpPr>
        <p:spPr>
          <a:xfrm>
            <a:off x="457200" y="43042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13" name="TextBox 12">
            <a:extLst>
              <a:ext uri="{FF2B5EF4-FFF2-40B4-BE49-F238E27FC236}">
                <a16:creationId xmlns:a16="http://schemas.microsoft.com/office/drawing/2014/main" id="{99E106AD-FA86-4C07-B6BD-E2A74D6E352B}"/>
              </a:ext>
            </a:extLst>
          </p:cNvPr>
          <p:cNvSpPr txBox="1"/>
          <p:nvPr/>
        </p:nvSpPr>
        <p:spPr>
          <a:xfrm>
            <a:off x="449943" y="50154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a:t>Packet Sniffing</a:t>
            </a:r>
            <a:endParaRPr lang="en-US" b="1" dirty="0"/>
          </a:p>
        </p:txBody>
      </p:sp>
      <p:sp>
        <p:nvSpPr>
          <p:cNvPr id="14" name="TextBox 13">
            <a:extLst>
              <a:ext uri="{FF2B5EF4-FFF2-40B4-BE49-F238E27FC236}">
                <a16:creationId xmlns:a16="http://schemas.microsoft.com/office/drawing/2014/main" id="{5308C4B5-E7F5-4FFB-B781-29596233B7B0}"/>
              </a:ext>
            </a:extLst>
          </p:cNvPr>
          <p:cNvSpPr txBox="1"/>
          <p:nvPr/>
        </p:nvSpPr>
        <p:spPr>
          <a:xfrm>
            <a:off x="464456" y="5726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15" name="TextBox 14">
            <a:extLst>
              <a:ext uri="{FF2B5EF4-FFF2-40B4-BE49-F238E27FC236}">
                <a16:creationId xmlns:a16="http://schemas.microsoft.com/office/drawing/2014/main" id="{67998945-499B-468C-A6B1-DD48FE498907}"/>
              </a:ext>
            </a:extLst>
          </p:cNvPr>
          <p:cNvSpPr txBox="1"/>
          <p:nvPr/>
        </p:nvSpPr>
        <p:spPr>
          <a:xfrm>
            <a:off x="464456" y="871995"/>
            <a:ext cx="2438400" cy="369332"/>
          </a:xfrm>
          <a:prstGeom prst="rect">
            <a:avLst/>
          </a:prstGeom>
          <a:noFill/>
        </p:spPr>
        <p:txBody>
          <a:bodyPr wrap="square" rtlCol="0">
            <a:spAutoFit/>
          </a:bodyPr>
          <a:lstStyle/>
          <a:p>
            <a:pPr algn="ctr"/>
            <a:r>
              <a:rPr lang="en-US" b="1" u="sng" dirty="0"/>
              <a:t>User Attacks</a:t>
            </a:r>
          </a:p>
        </p:txBody>
      </p:sp>
      <p:sp>
        <p:nvSpPr>
          <p:cNvPr id="26" name="TextBox 25">
            <a:extLst>
              <a:ext uri="{FF2B5EF4-FFF2-40B4-BE49-F238E27FC236}">
                <a16:creationId xmlns:a16="http://schemas.microsoft.com/office/drawing/2014/main" id="{EF8DC775-7F65-4C47-9555-19D55E41B636}"/>
              </a:ext>
            </a:extLst>
          </p:cNvPr>
          <p:cNvSpPr txBox="1"/>
          <p:nvPr/>
        </p:nvSpPr>
        <p:spPr>
          <a:xfrm>
            <a:off x="3200400" y="1271493"/>
            <a:ext cx="5715000" cy="4401205"/>
          </a:xfrm>
          <a:prstGeom prst="rect">
            <a:avLst/>
          </a:prstGeom>
          <a:noFill/>
        </p:spPr>
        <p:txBody>
          <a:bodyPr wrap="square" rtlCol="0">
            <a:spAutoFit/>
          </a:bodyPr>
          <a:lstStyle/>
          <a:p>
            <a:r>
              <a:rPr lang="en-US" sz="2000" b="1" u="sng" dirty="0"/>
              <a:t>User Risk Mitigation</a:t>
            </a:r>
          </a:p>
          <a:p>
            <a:endParaRPr lang="en-US" sz="2000" b="1" u="sng" dirty="0"/>
          </a:p>
          <a:p>
            <a:pPr marL="457200" indent="-457200">
              <a:buFont typeface="+mj-lt"/>
              <a:buAutoNum type="arabicPeriod"/>
            </a:pPr>
            <a:r>
              <a:rPr lang="en-US" sz="2000" dirty="0"/>
              <a:t>Educate all users on the dangers of phishing and social engineering.</a:t>
            </a:r>
          </a:p>
          <a:p>
            <a:pPr marL="457200" indent="-457200">
              <a:buFont typeface="+mj-lt"/>
              <a:buAutoNum type="arabicPeriod"/>
            </a:pPr>
            <a:endParaRPr lang="en-US" sz="2000" dirty="0"/>
          </a:p>
          <a:p>
            <a:pPr marL="457200" indent="-457200">
              <a:buFont typeface="+mj-lt"/>
              <a:buAutoNum type="arabicPeriod"/>
            </a:pPr>
            <a:r>
              <a:rPr lang="en-US" sz="2000" dirty="0"/>
              <a:t>User randomly generated passwords.</a:t>
            </a:r>
          </a:p>
          <a:p>
            <a:pPr marL="457200" indent="-457200">
              <a:buFont typeface="+mj-lt"/>
              <a:buAutoNum type="arabicPeriod"/>
            </a:pPr>
            <a:endParaRPr lang="en-US" sz="2000" dirty="0"/>
          </a:p>
          <a:p>
            <a:pPr marL="457200" indent="-457200">
              <a:buFont typeface="+mj-lt"/>
              <a:buAutoNum type="arabicPeriod"/>
            </a:pPr>
            <a:r>
              <a:rPr lang="en-US" sz="2000" dirty="0"/>
              <a:t>Ensure users are using multifactor authentication (password + phone confirmation). </a:t>
            </a:r>
          </a:p>
          <a:p>
            <a:pPr marL="457200" indent="-457200">
              <a:buFont typeface="+mj-lt"/>
              <a:buAutoNum type="arabicPeriod"/>
            </a:pPr>
            <a:endParaRPr lang="en-US" sz="2000" dirty="0"/>
          </a:p>
          <a:p>
            <a:pPr marL="457200" indent="-457200">
              <a:buFont typeface="+mj-lt"/>
              <a:buAutoNum type="arabicPeriod"/>
            </a:pPr>
            <a:r>
              <a:rPr lang="en-US" sz="2000" dirty="0"/>
              <a:t>Use HTTPS and only access sensitive content over secure channels.</a:t>
            </a:r>
          </a:p>
          <a:p>
            <a:pPr marL="457200" indent="-457200">
              <a:buFont typeface="+mj-lt"/>
              <a:buAutoNum type="arabicPeriod"/>
            </a:pPr>
            <a:endParaRPr lang="en-US" sz="2000" dirty="0"/>
          </a:p>
        </p:txBody>
      </p:sp>
    </p:spTree>
    <p:extLst>
      <p:ext uri="{BB962C8B-B14F-4D97-AF65-F5344CB8AC3E}">
        <p14:creationId xmlns:p14="http://schemas.microsoft.com/office/powerpoint/2010/main" val="1836307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39" name="TextBox 38">
            <a:extLst>
              <a:ext uri="{FF2B5EF4-FFF2-40B4-BE49-F238E27FC236}">
                <a16:creationId xmlns:a16="http://schemas.microsoft.com/office/drawing/2014/main" id="{61E35ECF-BC33-4ACC-A2B9-F6E8A9B60DA6}"/>
              </a:ext>
            </a:extLst>
          </p:cNvPr>
          <p:cNvSpPr txBox="1"/>
          <p:nvPr/>
        </p:nvSpPr>
        <p:spPr>
          <a:xfrm>
            <a:off x="297544" y="145946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Brute-Force Attacks</a:t>
            </a:r>
          </a:p>
        </p:txBody>
      </p:sp>
      <p:sp>
        <p:nvSpPr>
          <p:cNvPr id="40" name="TextBox 39">
            <a:extLst>
              <a:ext uri="{FF2B5EF4-FFF2-40B4-BE49-F238E27FC236}">
                <a16:creationId xmlns:a16="http://schemas.microsoft.com/office/drawing/2014/main" id="{F37EAE14-C318-4826-AA10-7A5275A0C595}"/>
              </a:ext>
            </a:extLst>
          </p:cNvPr>
          <p:cNvSpPr txBox="1"/>
          <p:nvPr/>
        </p:nvSpPr>
        <p:spPr>
          <a:xfrm>
            <a:off x="304800" y="21706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41" name="TextBox 40">
            <a:extLst>
              <a:ext uri="{FF2B5EF4-FFF2-40B4-BE49-F238E27FC236}">
                <a16:creationId xmlns:a16="http://schemas.microsoft.com/office/drawing/2014/main" id="{42417FF8-4117-416C-8F0C-DDD26F262262}"/>
              </a:ext>
            </a:extLst>
          </p:cNvPr>
          <p:cNvSpPr txBox="1"/>
          <p:nvPr/>
        </p:nvSpPr>
        <p:spPr>
          <a:xfrm>
            <a:off x="297544" y="28818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Faulty Sessions</a:t>
            </a:r>
          </a:p>
        </p:txBody>
      </p:sp>
      <p:sp>
        <p:nvSpPr>
          <p:cNvPr id="42" name="TextBox 41">
            <a:extLst>
              <a:ext uri="{FF2B5EF4-FFF2-40B4-BE49-F238E27FC236}">
                <a16:creationId xmlns:a16="http://schemas.microsoft.com/office/drawing/2014/main" id="{10110FA9-BDF9-4CD7-8F3A-5A15370CF811}"/>
              </a:ext>
            </a:extLst>
          </p:cNvPr>
          <p:cNvSpPr txBox="1"/>
          <p:nvPr/>
        </p:nvSpPr>
        <p:spPr>
          <a:xfrm>
            <a:off x="304800" y="871995"/>
            <a:ext cx="2438400" cy="369332"/>
          </a:xfrm>
          <a:prstGeom prst="rect">
            <a:avLst/>
          </a:prstGeom>
          <a:noFill/>
        </p:spPr>
        <p:txBody>
          <a:bodyPr wrap="square" rtlCol="0">
            <a:spAutoFit/>
          </a:bodyPr>
          <a:lstStyle/>
          <a:p>
            <a:pPr algn="ctr"/>
            <a:r>
              <a:rPr lang="en-US" b="1" u="sng" dirty="0"/>
              <a:t>Web Attacks</a:t>
            </a:r>
          </a:p>
        </p:txBody>
      </p:sp>
      <p:sp>
        <p:nvSpPr>
          <p:cNvPr id="43" name="TextBox 42">
            <a:extLst>
              <a:ext uri="{FF2B5EF4-FFF2-40B4-BE49-F238E27FC236}">
                <a16:creationId xmlns:a16="http://schemas.microsoft.com/office/drawing/2014/main" id="{69D700F6-9FC3-403D-8699-3ACC3DCE3427}"/>
              </a:ext>
            </a:extLst>
          </p:cNvPr>
          <p:cNvSpPr txBox="1"/>
          <p:nvPr/>
        </p:nvSpPr>
        <p:spPr>
          <a:xfrm>
            <a:off x="315686" y="4304268"/>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44" name="TextBox 43">
            <a:extLst>
              <a:ext uri="{FF2B5EF4-FFF2-40B4-BE49-F238E27FC236}">
                <a16:creationId xmlns:a16="http://schemas.microsoft.com/office/drawing/2014/main" id="{4E2D9680-4516-4FF5-974C-8B781B9DDE99}"/>
              </a:ext>
            </a:extLst>
          </p:cNvPr>
          <p:cNvSpPr txBox="1"/>
          <p:nvPr/>
        </p:nvSpPr>
        <p:spPr>
          <a:xfrm>
            <a:off x="322942" y="5015468"/>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Malicious Software</a:t>
            </a:r>
          </a:p>
        </p:txBody>
      </p:sp>
      <p:sp>
        <p:nvSpPr>
          <p:cNvPr id="45" name="TextBox 44">
            <a:extLst>
              <a:ext uri="{FF2B5EF4-FFF2-40B4-BE49-F238E27FC236}">
                <a16:creationId xmlns:a16="http://schemas.microsoft.com/office/drawing/2014/main" id="{1D4423A4-8824-47CC-87FE-24E4AB5E92E6}"/>
              </a:ext>
            </a:extLst>
          </p:cNvPr>
          <p:cNvSpPr txBox="1"/>
          <p:nvPr/>
        </p:nvSpPr>
        <p:spPr>
          <a:xfrm>
            <a:off x="322942" y="3777734"/>
            <a:ext cx="2438400" cy="369332"/>
          </a:xfrm>
          <a:prstGeom prst="rect">
            <a:avLst/>
          </a:prstGeom>
          <a:noFill/>
          <a:ln>
            <a:noFill/>
          </a:ln>
        </p:spPr>
        <p:txBody>
          <a:bodyPr wrap="square" rtlCol="0">
            <a:spAutoFit/>
          </a:bodyPr>
          <a:lstStyle/>
          <a:p>
            <a:pPr algn="ctr"/>
            <a:r>
              <a:rPr lang="en-US" b="1" u="sng" dirty="0"/>
              <a:t>Server</a:t>
            </a:r>
          </a:p>
        </p:txBody>
      </p:sp>
      <p:sp>
        <p:nvSpPr>
          <p:cNvPr id="46" name="TextBox 45">
            <a:extLst>
              <a:ext uri="{FF2B5EF4-FFF2-40B4-BE49-F238E27FC236}">
                <a16:creationId xmlns:a16="http://schemas.microsoft.com/office/drawing/2014/main" id="{2B15EE9F-81DE-454F-8A30-5B1851FCF1FA}"/>
              </a:ext>
            </a:extLst>
          </p:cNvPr>
          <p:cNvSpPr txBox="1"/>
          <p:nvPr/>
        </p:nvSpPr>
        <p:spPr>
          <a:xfrm>
            <a:off x="3200400" y="871995"/>
            <a:ext cx="5715000" cy="4801314"/>
          </a:xfrm>
          <a:prstGeom prst="rect">
            <a:avLst/>
          </a:prstGeom>
          <a:noFill/>
        </p:spPr>
        <p:txBody>
          <a:bodyPr wrap="square" rtlCol="0">
            <a:spAutoFit/>
          </a:bodyPr>
          <a:lstStyle/>
          <a:p>
            <a:r>
              <a:rPr lang="en-US" b="1" u="sng" dirty="0"/>
              <a:t>Web and Server Risk Mitigation</a:t>
            </a:r>
          </a:p>
          <a:p>
            <a:endParaRPr lang="en-US" b="1" u="sng" dirty="0"/>
          </a:p>
          <a:p>
            <a:pPr marL="457200" indent="-457200">
              <a:buFont typeface="+mj-lt"/>
              <a:buAutoNum type="arabicPeriod"/>
            </a:pPr>
            <a:r>
              <a:rPr lang="en-US" dirty="0"/>
              <a:t>Ensure </a:t>
            </a:r>
            <a:r>
              <a:rPr lang="en-US" i="1" dirty="0"/>
              <a:t>strong</a:t>
            </a:r>
            <a:r>
              <a:rPr lang="en-US" dirty="0"/>
              <a:t> passwords are used </a:t>
            </a:r>
            <a:br>
              <a:rPr lang="en-US" dirty="0"/>
            </a:br>
            <a:r>
              <a:rPr lang="en-US" dirty="0"/>
              <a:t>(i.e., alphanumeric + symbols + special characters).</a:t>
            </a:r>
          </a:p>
          <a:p>
            <a:pPr marL="457200" indent="-457200">
              <a:buFont typeface="+mj-lt"/>
              <a:buAutoNum type="arabicPeriod"/>
            </a:pPr>
            <a:endParaRPr lang="en-US" dirty="0"/>
          </a:p>
          <a:p>
            <a:pPr marL="457200" indent="-457200">
              <a:buFont typeface="+mj-lt"/>
              <a:buAutoNum type="arabicPeriod"/>
            </a:pPr>
            <a:r>
              <a:rPr lang="en-US" dirty="0"/>
              <a:t>Sanitize any input in the web application form fields and filter the output.</a:t>
            </a:r>
          </a:p>
          <a:p>
            <a:pPr marL="457200" indent="-457200">
              <a:buFont typeface="+mj-lt"/>
              <a:buAutoNum type="arabicPeriod"/>
            </a:pPr>
            <a:endParaRPr lang="en-US" dirty="0"/>
          </a:p>
          <a:p>
            <a:pPr marL="457200" indent="-457200">
              <a:buFont typeface="+mj-lt"/>
              <a:buAutoNum type="arabicPeriod"/>
            </a:pPr>
            <a:r>
              <a:rPr lang="en-US" dirty="0"/>
              <a:t>Ensure users are immediately logged out when closing a browser. (No preservation of login after 30 seconds of inactivity.) </a:t>
            </a:r>
          </a:p>
          <a:p>
            <a:pPr marL="457200" indent="-457200">
              <a:buFont typeface="+mj-lt"/>
              <a:buAutoNum type="arabicPeriod"/>
            </a:pPr>
            <a:endParaRPr lang="en-US" dirty="0"/>
          </a:p>
          <a:p>
            <a:pPr marL="457200" indent="-457200">
              <a:buFont typeface="+mj-lt"/>
              <a:buAutoNum type="arabicPeriod"/>
            </a:pPr>
            <a:r>
              <a:rPr lang="en-US" dirty="0"/>
              <a:t>Ensure that all servers are routinely patched against latest known vulnerabilities.</a:t>
            </a:r>
          </a:p>
          <a:p>
            <a:pPr marL="457200" indent="-457200">
              <a:buFont typeface="+mj-lt"/>
              <a:buAutoNum type="arabicPeriod"/>
            </a:pPr>
            <a:endParaRPr lang="en-US" dirty="0"/>
          </a:p>
          <a:p>
            <a:pPr marL="457200" indent="-457200">
              <a:buFont typeface="+mj-lt"/>
              <a:buAutoNum type="arabicPeriod"/>
            </a:pPr>
            <a:r>
              <a:rPr lang="en-US" dirty="0"/>
              <a:t>Antivirus and User Education</a:t>
            </a:r>
          </a:p>
        </p:txBody>
      </p:sp>
    </p:spTree>
    <p:extLst>
      <p:ext uri="{BB962C8B-B14F-4D97-AF65-F5344CB8AC3E}">
        <p14:creationId xmlns:p14="http://schemas.microsoft.com/office/powerpoint/2010/main" val="39268249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46" name="TextBox 45">
            <a:extLst>
              <a:ext uri="{FF2B5EF4-FFF2-40B4-BE49-F238E27FC236}">
                <a16:creationId xmlns:a16="http://schemas.microsoft.com/office/drawing/2014/main" id="{2B15EE9F-81DE-454F-8A30-5B1851FCF1FA}"/>
              </a:ext>
            </a:extLst>
          </p:cNvPr>
          <p:cNvSpPr txBox="1"/>
          <p:nvPr/>
        </p:nvSpPr>
        <p:spPr>
          <a:xfrm>
            <a:off x="3200400" y="871995"/>
            <a:ext cx="5715000" cy="3477875"/>
          </a:xfrm>
          <a:prstGeom prst="rect">
            <a:avLst/>
          </a:prstGeom>
          <a:noFill/>
        </p:spPr>
        <p:txBody>
          <a:bodyPr wrap="square" rtlCol="0">
            <a:spAutoFit/>
          </a:bodyPr>
          <a:lstStyle/>
          <a:p>
            <a:r>
              <a:rPr lang="en-US" sz="2200" b="1" u="sng" dirty="0"/>
              <a:t>Database Risk Mitigation</a:t>
            </a:r>
          </a:p>
          <a:p>
            <a:endParaRPr lang="en-US" sz="2200" b="1" u="sng" dirty="0"/>
          </a:p>
          <a:p>
            <a:pPr marL="457200" indent="-457200">
              <a:buFont typeface="+mj-lt"/>
              <a:buAutoNum type="arabicPeriod"/>
            </a:pPr>
            <a:r>
              <a:rPr lang="en-US" sz="2200" dirty="0"/>
              <a:t>Change default passwords during setup of your databases.</a:t>
            </a:r>
          </a:p>
          <a:p>
            <a:pPr marL="457200" indent="-457200">
              <a:buFont typeface="+mj-lt"/>
              <a:buAutoNum type="arabicPeriod"/>
            </a:pPr>
            <a:endParaRPr lang="en-US" sz="2200" dirty="0"/>
          </a:p>
          <a:p>
            <a:pPr marL="457200" indent="-457200">
              <a:buFont typeface="+mj-lt"/>
              <a:buAutoNum type="arabicPeriod"/>
            </a:pPr>
            <a:r>
              <a:rPr lang="en-US" sz="2200" dirty="0"/>
              <a:t>Check your databases for vulnerabilities and patch any publicly known issues.</a:t>
            </a:r>
          </a:p>
          <a:p>
            <a:pPr marL="457200" indent="-457200">
              <a:buFont typeface="+mj-lt"/>
              <a:buAutoNum type="arabicPeriod"/>
            </a:pPr>
            <a:r>
              <a:rPr lang="en-US" sz="2200" dirty="0"/>
              <a:t>Provide access to data on need-to-know basis.</a:t>
            </a:r>
          </a:p>
          <a:p>
            <a:pPr marL="457200" indent="-457200">
              <a:buFont typeface="+mj-lt"/>
              <a:buAutoNum type="arabicPeriod"/>
            </a:pPr>
            <a:r>
              <a:rPr lang="en-US" sz="2200" dirty="0"/>
              <a:t>Log and monitor database access.</a:t>
            </a:r>
          </a:p>
        </p:txBody>
      </p:sp>
      <p:sp>
        <p:nvSpPr>
          <p:cNvPr id="11" name="TextBox 10">
            <a:extLst>
              <a:ext uri="{FF2B5EF4-FFF2-40B4-BE49-F238E27FC236}">
                <a16:creationId xmlns:a16="http://schemas.microsoft.com/office/drawing/2014/main" id="{F75576CC-7385-4B89-8890-B540FB069324}"/>
              </a:ext>
            </a:extLst>
          </p:cNvPr>
          <p:cNvSpPr txBox="1"/>
          <p:nvPr/>
        </p:nvSpPr>
        <p:spPr>
          <a:xfrm>
            <a:off x="297544"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Default Credentials</a:t>
            </a:r>
          </a:p>
        </p:txBody>
      </p:sp>
      <p:sp>
        <p:nvSpPr>
          <p:cNvPr id="12" name="TextBox 11">
            <a:extLst>
              <a:ext uri="{FF2B5EF4-FFF2-40B4-BE49-F238E27FC236}">
                <a16:creationId xmlns:a16="http://schemas.microsoft.com/office/drawing/2014/main" id="{70056151-599C-45A1-BAF3-B2DD98005D0F}"/>
              </a:ext>
            </a:extLst>
          </p:cNvPr>
          <p:cNvSpPr txBox="1"/>
          <p:nvPr/>
        </p:nvSpPr>
        <p:spPr>
          <a:xfrm>
            <a:off x="304800" y="2170668"/>
            <a:ext cx="2431143" cy="646331"/>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Unpatched Databases</a:t>
            </a:r>
          </a:p>
        </p:txBody>
      </p:sp>
      <p:sp>
        <p:nvSpPr>
          <p:cNvPr id="14" name="TextBox 13">
            <a:extLst>
              <a:ext uri="{FF2B5EF4-FFF2-40B4-BE49-F238E27FC236}">
                <a16:creationId xmlns:a16="http://schemas.microsoft.com/office/drawing/2014/main" id="{2008735B-F44F-4AB9-8972-E6FA49F19558}"/>
              </a:ext>
            </a:extLst>
          </p:cNvPr>
          <p:cNvSpPr txBox="1"/>
          <p:nvPr/>
        </p:nvSpPr>
        <p:spPr>
          <a:xfrm>
            <a:off x="304800" y="871995"/>
            <a:ext cx="2438400" cy="369332"/>
          </a:xfrm>
          <a:prstGeom prst="rect">
            <a:avLst/>
          </a:prstGeom>
          <a:noFill/>
        </p:spPr>
        <p:txBody>
          <a:bodyPr wrap="square" rtlCol="0">
            <a:spAutoFit/>
          </a:bodyPr>
          <a:lstStyle/>
          <a:p>
            <a:pPr algn="ctr"/>
            <a:r>
              <a:rPr lang="en-US" b="1" u="sng" dirty="0"/>
              <a:t>Database</a:t>
            </a:r>
          </a:p>
        </p:txBody>
      </p:sp>
      <p:sp>
        <p:nvSpPr>
          <p:cNvPr id="8" name="TextBox 7">
            <a:extLst>
              <a:ext uri="{FF2B5EF4-FFF2-40B4-BE49-F238E27FC236}">
                <a16:creationId xmlns:a16="http://schemas.microsoft.com/office/drawing/2014/main" id="{F2CF0838-B606-412E-815D-69320B006CB2}"/>
              </a:ext>
            </a:extLst>
          </p:cNvPr>
          <p:cNvSpPr txBox="1"/>
          <p:nvPr/>
        </p:nvSpPr>
        <p:spPr>
          <a:xfrm>
            <a:off x="312057" y="30596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Lack of Segregation</a:t>
            </a:r>
          </a:p>
        </p:txBody>
      </p:sp>
    </p:spTree>
    <p:extLst>
      <p:ext uri="{BB962C8B-B14F-4D97-AF65-F5344CB8AC3E}">
        <p14:creationId xmlns:p14="http://schemas.microsoft.com/office/powerpoint/2010/main" val="2035178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Step 3: Risk Mitigation Plan</a:t>
            </a:r>
          </a:p>
        </p:txBody>
      </p:sp>
      <p:sp>
        <p:nvSpPr>
          <p:cNvPr id="46" name="TextBox 45">
            <a:extLst>
              <a:ext uri="{FF2B5EF4-FFF2-40B4-BE49-F238E27FC236}">
                <a16:creationId xmlns:a16="http://schemas.microsoft.com/office/drawing/2014/main" id="{2B15EE9F-81DE-454F-8A30-5B1851FCF1FA}"/>
              </a:ext>
            </a:extLst>
          </p:cNvPr>
          <p:cNvSpPr txBox="1"/>
          <p:nvPr/>
        </p:nvSpPr>
        <p:spPr>
          <a:xfrm>
            <a:off x="304800" y="1000285"/>
            <a:ext cx="8610600" cy="3754874"/>
          </a:xfrm>
          <a:prstGeom prst="rect">
            <a:avLst/>
          </a:prstGeom>
          <a:noFill/>
          <a:ln>
            <a:solidFill>
              <a:schemeClr val="tx1"/>
            </a:solidFill>
          </a:ln>
        </p:spPr>
        <p:txBody>
          <a:bodyPr wrap="square" rtlCol="0">
            <a:spAutoFit/>
          </a:bodyPr>
          <a:lstStyle/>
          <a:p>
            <a:r>
              <a:rPr lang="en-US" sz="1400" b="1" dirty="0"/>
              <a:t>Suggested Plan:</a:t>
            </a:r>
          </a:p>
          <a:p>
            <a:endParaRPr lang="en-US" sz="1400" b="1" u="sng" dirty="0"/>
          </a:p>
          <a:p>
            <a:pPr marL="457200" indent="-457200">
              <a:buFont typeface="+mj-lt"/>
              <a:buAutoNum type="arabicPeriod"/>
            </a:pPr>
            <a:r>
              <a:rPr lang="en-US" sz="1400" dirty="0"/>
              <a:t>Educate all users on the dangers of phishing and social engineering.</a:t>
            </a:r>
          </a:p>
          <a:p>
            <a:pPr marL="457200" indent="-457200">
              <a:buFont typeface="+mj-lt"/>
              <a:buAutoNum type="arabicPeriod"/>
            </a:pPr>
            <a:r>
              <a:rPr lang="en-US" sz="1400" dirty="0"/>
              <a:t>Require randomly generated passwords </a:t>
            </a:r>
            <a:r>
              <a:rPr lang="en-US" sz="1400" dirty="0" err="1"/>
              <a:t>passwords</a:t>
            </a:r>
            <a:r>
              <a:rPr lang="en-US" sz="1400" dirty="0"/>
              <a:t>.</a:t>
            </a:r>
          </a:p>
          <a:p>
            <a:pPr marL="457200" indent="-457200">
              <a:buFont typeface="+mj-lt"/>
              <a:buAutoNum type="arabicPeriod"/>
            </a:pPr>
            <a:r>
              <a:rPr lang="en-US" sz="1400" dirty="0"/>
              <a:t>Ensure users are using multifactor authentication (password + phone confirmation). </a:t>
            </a:r>
          </a:p>
          <a:p>
            <a:pPr marL="457200" indent="-457200">
              <a:buFont typeface="+mj-lt"/>
              <a:buAutoNum type="arabicPeriod"/>
            </a:pPr>
            <a:r>
              <a:rPr lang="en-US" sz="1400" dirty="0"/>
              <a:t>Use HTTPS and only access sensitive content over secure channels.</a:t>
            </a:r>
          </a:p>
          <a:p>
            <a:pPr marL="457200" indent="-457200">
              <a:buFont typeface="+mj-lt"/>
              <a:buAutoNum type="arabicPeriod" startAt="5"/>
            </a:pPr>
            <a:r>
              <a:rPr lang="en-US" sz="1400" dirty="0"/>
              <a:t>Ensure </a:t>
            </a:r>
            <a:r>
              <a:rPr lang="en-US" sz="1400" i="1" dirty="0"/>
              <a:t>strong </a:t>
            </a:r>
            <a:r>
              <a:rPr lang="en-US" sz="1400" dirty="0"/>
              <a:t>passwords are used (alphanumeric + symbols).</a:t>
            </a:r>
          </a:p>
          <a:p>
            <a:pPr marL="457200" indent="-457200">
              <a:buFont typeface="+mj-lt"/>
              <a:buAutoNum type="arabicPeriod" startAt="5"/>
            </a:pPr>
            <a:r>
              <a:rPr lang="en-US" sz="1400" dirty="0"/>
              <a:t>Sanitize any input in the web application form fields and filter the output.</a:t>
            </a:r>
          </a:p>
          <a:p>
            <a:pPr marL="457200" indent="-457200">
              <a:buFont typeface="+mj-lt"/>
              <a:buAutoNum type="arabicPeriod" startAt="5"/>
            </a:pPr>
            <a:r>
              <a:rPr lang="en-US" sz="1400" dirty="0"/>
              <a:t>Ensure users are immediately logged off when closing a browser. (No preservation of login after 30 seconds of inactivity). </a:t>
            </a:r>
          </a:p>
          <a:p>
            <a:pPr marL="457200" indent="-457200">
              <a:buFont typeface="+mj-lt"/>
              <a:buAutoNum type="arabicPeriod" startAt="5"/>
            </a:pPr>
            <a:r>
              <a:rPr lang="en-US" sz="1400" dirty="0"/>
              <a:t>Ensure all servers are routinely patched against latest known vulnerabilities.</a:t>
            </a:r>
          </a:p>
          <a:p>
            <a:pPr marL="457200" indent="-457200">
              <a:buFont typeface="+mj-lt"/>
              <a:buAutoNum type="arabicPeriod" startAt="5"/>
            </a:pPr>
            <a:r>
              <a:rPr lang="en-US" sz="1400" dirty="0"/>
              <a:t>Ensure physical access to servers is protected by multiple forms of authentication (login + biometric).</a:t>
            </a:r>
          </a:p>
          <a:p>
            <a:pPr marL="457200" indent="-457200">
              <a:buFont typeface="+mj-lt"/>
              <a:buAutoNum type="arabicPeriod" startAt="5"/>
            </a:pPr>
            <a:r>
              <a:rPr lang="en-US" sz="1400" dirty="0"/>
              <a:t>Ensure that all data stored in the database is encrypted and cannot be read without additional login information.</a:t>
            </a:r>
          </a:p>
          <a:p>
            <a:pPr marL="457200" indent="-457200">
              <a:buFont typeface="+mj-lt"/>
              <a:buAutoNum type="arabicPeriod" startAt="5"/>
            </a:pPr>
            <a:r>
              <a:rPr lang="en-US" sz="1400" dirty="0"/>
              <a:t>Provide database access on need-to-know basis.</a:t>
            </a:r>
          </a:p>
          <a:p>
            <a:pPr marL="457200" indent="-457200">
              <a:buFont typeface="+mj-lt"/>
              <a:buAutoNum type="arabicPeriod" startAt="5"/>
            </a:pPr>
            <a:r>
              <a:rPr lang="en-US" sz="1400" dirty="0"/>
              <a:t>Log and monitor all database access.</a:t>
            </a:r>
          </a:p>
          <a:p>
            <a:pPr marL="457200" indent="-457200">
              <a:buFont typeface="+mj-lt"/>
              <a:buAutoNum type="arabicPeriod" startAt="5"/>
            </a:pPr>
            <a:r>
              <a:rPr lang="en-US" sz="1400" dirty="0"/>
              <a:t>Ensure that all cloud security platforms follow best practices for security implementation.</a:t>
            </a:r>
          </a:p>
        </p:txBody>
      </p:sp>
      <p:sp>
        <p:nvSpPr>
          <p:cNvPr id="8" name="TextBox 7">
            <a:extLst>
              <a:ext uri="{FF2B5EF4-FFF2-40B4-BE49-F238E27FC236}">
                <a16:creationId xmlns:a16="http://schemas.microsoft.com/office/drawing/2014/main" id="{47C01A49-3DD6-4B34-8979-D139AE5CC14D}"/>
              </a:ext>
            </a:extLst>
          </p:cNvPr>
          <p:cNvSpPr txBox="1"/>
          <p:nvPr/>
        </p:nvSpPr>
        <p:spPr>
          <a:xfrm>
            <a:off x="247575" y="4914721"/>
            <a:ext cx="8725050" cy="1200329"/>
          </a:xfrm>
          <a:prstGeom prst="rect">
            <a:avLst/>
          </a:prstGeom>
          <a:noFill/>
        </p:spPr>
        <p:txBody>
          <a:bodyPr wrap="square" rtlCol="0">
            <a:spAutoFit/>
          </a:bodyPr>
          <a:lstStyle/>
          <a:p>
            <a:pPr algn="ctr"/>
            <a:r>
              <a:rPr lang="en-US" sz="2400" dirty="0"/>
              <a:t>As security professionals, we will make our </a:t>
            </a:r>
            <a:r>
              <a:rPr lang="en-US" sz="2400" b="1" dirty="0"/>
              <a:t>recommendations</a:t>
            </a:r>
            <a:r>
              <a:rPr lang="en-US" sz="2400" dirty="0"/>
              <a:t> based on observed risks. In conjunction with our clients, we will also make decisions on the best course of action. </a:t>
            </a:r>
          </a:p>
        </p:txBody>
      </p:sp>
    </p:spTree>
    <p:extLst>
      <p:ext uri="{BB962C8B-B14F-4D97-AF65-F5344CB8AC3E}">
        <p14:creationId xmlns:p14="http://schemas.microsoft.com/office/powerpoint/2010/main" val="3437769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16668</TotalTime>
  <Words>2968</Words>
  <Application>Microsoft Office PowerPoint</Application>
  <PresentationFormat>On-screen Show (4:3)</PresentationFormat>
  <Paragraphs>520</Paragraphs>
  <Slides>105</Slides>
  <Notes>2</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Calibri</vt:lpstr>
      <vt:lpstr>Courier New</vt:lpstr>
      <vt:lpstr>Roboto</vt:lpstr>
      <vt:lpstr>Wingdings</vt:lpstr>
      <vt:lpstr>Trilogy_Class_Template</vt:lpstr>
      <vt:lpstr>The Zen of Cybersecurity</vt:lpstr>
      <vt:lpstr>PowerPoint Presentation</vt:lpstr>
      <vt:lpstr>PowerPoint Presentation</vt:lpstr>
      <vt:lpstr>PowerPoint Presentation</vt:lpstr>
      <vt:lpstr>PowerPoint Presentation</vt:lpstr>
      <vt:lpstr>Learning Goals</vt:lpstr>
      <vt:lpstr>The Rising Cyber Threat</vt:lpstr>
      <vt:lpstr>PowerPoint Presentation</vt:lpstr>
      <vt:lpstr>Reason 1: Explosive Growth in Dependence on IT </vt:lpstr>
      <vt:lpstr>Reason 2: More Users (Targets) on Connected Devices</vt:lpstr>
      <vt:lpstr>Reason 3: Better Tools for Bigger Damage</vt:lpstr>
      <vt:lpstr>Reason 4: Significant Investment by Bad Actors</vt:lpstr>
      <vt:lpstr>Reason 5: Dire Shortage of Skilled Professionals</vt:lpstr>
      <vt:lpstr>Defining Cybersecurity</vt:lpstr>
      <vt:lpstr>PowerPoint Presentation</vt:lpstr>
      <vt:lpstr>Everyone’s First Thought</vt:lpstr>
      <vt:lpstr>Everyone’s Second Thought</vt:lpstr>
      <vt:lpstr>PowerPoint Presentation</vt:lpstr>
      <vt:lpstr>PowerPoint Presentation</vt:lpstr>
      <vt:lpstr>PowerPoint Presentation</vt:lpstr>
      <vt:lpstr>PowerPoint Presentation</vt:lpstr>
      <vt:lpstr>A Harmless USB?</vt:lpstr>
      <vt:lpstr>A Harmless USB?</vt:lpstr>
      <vt:lpstr>A Harmless USB?</vt:lpstr>
      <vt:lpstr>PowerPoint Presentation</vt:lpstr>
      <vt:lpstr>A Harmless USB?</vt:lpstr>
      <vt:lpstr>Know Thy Threats</vt:lpstr>
      <vt:lpstr>PowerPoint Presentation</vt:lpstr>
      <vt:lpstr>The (Old) Castle Model of Security</vt:lpstr>
      <vt:lpstr>The (New) Assumed Breach Model of Security</vt:lpstr>
      <vt:lpstr>Course Overview</vt:lpstr>
      <vt:lpstr>Our Future Tool Belt</vt:lpstr>
      <vt:lpstr>Daily Routine</vt:lpstr>
      <vt:lpstr>Daily Routine</vt:lpstr>
      <vt:lpstr>Curriculum at a Glance</vt:lpstr>
      <vt:lpstr>Example Activity: Build A Password Cracker</vt:lpstr>
      <vt:lpstr>Example Activity: Analyze Network Traffic for Malware</vt:lpstr>
      <vt:lpstr>Example Activity: Encryption/Decryption Systems</vt:lpstr>
      <vt:lpstr>Example Activity: Web Application Hardening</vt:lpstr>
      <vt:lpstr>Example Activity: Identify Vulnerabilities in Unpatched Systems</vt:lpstr>
      <vt:lpstr>Example Activity: Cybersecurity Policy and Strategy</vt:lpstr>
      <vt:lpstr>Tips</vt:lpstr>
      <vt:lpstr>Tip #1: Embrace Your Inner Toddler</vt:lpstr>
      <vt:lpstr>Tip #2: Brace Yourself for Doubt, Challenge, and Confusion </vt:lpstr>
      <vt:lpstr>Tip #2: Brace Yourself for Doubt, Challenge, and Confusion </vt:lpstr>
      <vt:lpstr>Tip #3: Relish the Novice Experience</vt:lpstr>
      <vt:lpstr>Tip #4: Find a Community Now!</vt:lpstr>
      <vt:lpstr>Tip #5: Put in the Hours (And the Effort) </vt:lpstr>
      <vt:lpstr>Tip #6: Celebrate Your Successes!</vt:lpstr>
      <vt:lpstr>Break!</vt:lpstr>
      <vt:lpstr>PowerPoint Presentation</vt:lpstr>
      <vt:lpstr>PowerPoint Presentation</vt:lpstr>
      <vt:lpstr>Security Challenge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Challenge #1</vt:lpstr>
      <vt:lpstr>PowerPoint Presentation</vt:lpstr>
      <vt:lpstr>Step 1: Assess the Targets</vt:lpstr>
      <vt:lpstr>Step 1: Assess the Targets</vt:lpstr>
      <vt:lpstr>Step 1: Assess the Targets</vt:lpstr>
      <vt:lpstr>Step 1: Assess the Targets</vt:lpstr>
      <vt:lpstr>Step 1: Assess the Targets</vt:lpstr>
      <vt:lpstr>Step 1: Assess the Targets</vt:lpstr>
      <vt:lpstr>PowerPoint Presentation</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Step 2: Define Attack Strategies</vt:lpstr>
      <vt:lpstr>Security Challenge #2</vt:lpstr>
      <vt:lpstr>PowerPoint Presentation</vt:lpstr>
      <vt:lpstr>PowerPoint Presentation</vt:lpstr>
      <vt:lpstr>Security Challenge #2</vt:lpstr>
      <vt:lpstr>Step 3: Risk Mitigation Plan</vt:lpstr>
      <vt:lpstr>Step 3: Risk Mitigation Plan</vt:lpstr>
      <vt:lpstr>Step 3: Risk Mitigation Plan</vt:lpstr>
      <vt:lpstr>Step 3: Risk Mitigation Plan</vt:lpstr>
      <vt:lpstr>Step 3: Risk Mitigation Plan</vt:lpstr>
      <vt:lpstr>Cybersecurity Framework</vt:lpstr>
      <vt:lpstr>Our Cybersecurity Framework from Today</vt:lpstr>
      <vt:lpstr>NIST Cybersecurity Framework</vt:lpstr>
      <vt:lpstr>Next Class</vt:lpstr>
      <vt:lpstr>PowerPoint Presentation</vt:lpstr>
      <vt:lpstr>Questions/Discussion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creator>ahaque89</dc:creator>
  <cp:lastModifiedBy>marco rodriguez</cp:lastModifiedBy>
  <cp:revision>2109</cp:revision>
  <cp:lastPrinted>2016-01-30T16:23:56Z</cp:lastPrinted>
  <dcterms:created xsi:type="dcterms:W3CDTF">2015-01-20T17:19:00Z</dcterms:created>
  <dcterms:modified xsi:type="dcterms:W3CDTF">2019-03-06T02:48:25Z</dcterms:modified>
</cp:coreProperties>
</file>